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8.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1" r:id="rId4"/>
    <p:sldMasterId id="2147483663" r:id="rId5"/>
    <p:sldMasterId id="2147483668" r:id="rId6"/>
    <p:sldMasterId id="2147483674" r:id="rId7"/>
    <p:sldMasterId id="2147483687" r:id="rId8"/>
    <p:sldMasterId id="2147483706" r:id="rId9"/>
  </p:sldMasterIdLst>
  <p:notesMasterIdLst>
    <p:notesMasterId r:id="rId15"/>
  </p:notesMasterIdLst>
  <p:sldIdLst>
    <p:sldId id="403" r:id="rId10"/>
    <p:sldId id="335" r:id="rId11"/>
    <p:sldId id="339" r:id="rId12"/>
    <p:sldId id="405" r:id="rId13"/>
    <p:sldId id="402" r:id="rId14"/>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08">
          <p15:clr>
            <a:srgbClr val="A4A3A4"/>
          </p15:clr>
        </p15:guide>
        <p15:guide id="2" pos="28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FF0000"/>
    <a:srgbClr val="FF6600"/>
    <a:srgbClr val="CC0000"/>
    <a:srgbClr val="FF9999"/>
    <a:srgbClr val="FFFF66"/>
    <a:srgbClr val="99FF99"/>
    <a:srgbClr val="FFCCFF"/>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61" autoAdjust="0"/>
    <p:restoredTop sz="95256" autoAdjust="0"/>
  </p:normalViewPr>
  <p:slideViewPr>
    <p:cSldViewPr snapToGrid="0" snapToObjects="1">
      <p:cViewPr varScale="1">
        <p:scale>
          <a:sx n="101" d="100"/>
          <a:sy n="101" d="100"/>
        </p:scale>
        <p:origin x="48" y="56"/>
      </p:cViewPr>
      <p:guideLst>
        <p:guide orient="horz" pos="1608"/>
        <p:guide pos="289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2023/12/5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extLst>
      <p:ext uri="{BB962C8B-B14F-4D97-AF65-F5344CB8AC3E}">
        <p14:creationId xmlns:p14="http://schemas.microsoft.com/office/powerpoint/2010/main" val="4180073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1</a:t>
            </a:fld>
            <a:endParaRPr kumimoji="1" lang="zh-CN" altLang="en-US">
              <a:solidFill>
                <a:prstClr val="black"/>
              </a:solidFill>
            </a:endParaRPr>
          </a:p>
        </p:txBody>
      </p:sp>
    </p:spTree>
    <p:extLst>
      <p:ext uri="{BB962C8B-B14F-4D97-AF65-F5344CB8AC3E}">
        <p14:creationId xmlns:p14="http://schemas.microsoft.com/office/powerpoint/2010/main" val="2171660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CFF904-D356-4074-8A78-5E6A87E462D9}" type="slidenum">
              <a:rPr lang="zh-CN" altLang="en-US" smtClean="0"/>
              <a:t>3</a:t>
            </a:fld>
            <a:endParaRPr lang="zh-CN" altLang="en-US"/>
          </a:p>
        </p:txBody>
      </p:sp>
    </p:spTree>
    <p:extLst>
      <p:ext uri="{BB962C8B-B14F-4D97-AF65-F5344CB8AC3E}">
        <p14:creationId xmlns:p14="http://schemas.microsoft.com/office/powerpoint/2010/main" val="2234990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5</a:t>
            </a:fld>
            <a:endParaRPr kumimoji="1" lang="zh-CN" altLang="en-US">
              <a:solidFill>
                <a:prstClr val="black"/>
              </a:solidFill>
            </a:endParaRPr>
          </a:p>
        </p:txBody>
      </p:sp>
    </p:spTree>
    <p:extLst>
      <p:ext uri="{BB962C8B-B14F-4D97-AF65-F5344CB8AC3E}">
        <p14:creationId xmlns:p14="http://schemas.microsoft.com/office/powerpoint/2010/main" val="204892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7B519-006E-45BE-9679-1A7089209C7F}" type="datetimeFigureOut">
              <a:rPr lang="zh-CN" altLang="en-US" smtClean="0"/>
              <a:t>2023/12/5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C2E6327-C455-4035-B0FD-B6DCDAF65835}" type="slidenum">
              <a:rPr lang="zh-CN" altLang="en-US" smtClean="0"/>
              <a:t>‹#›</a:t>
            </a:fld>
            <a:endParaRPr lang="zh-CN" altLang="en-US"/>
          </a:p>
        </p:txBody>
      </p:sp>
      <p:sp>
        <p:nvSpPr>
          <p:cNvPr id="6" name="Title 1"/>
          <p:cNvSpPr>
            <a:spLocks noGrp="1"/>
          </p:cNvSpPr>
          <p:nvPr>
            <p:ph type="title"/>
          </p:nvPr>
        </p:nvSpPr>
        <p:spPr>
          <a:xfrm>
            <a:off x="628650" y="273893"/>
            <a:ext cx="7886700" cy="640668"/>
          </a:xfrm>
        </p:spPr>
        <p:txBody>
          <a:bodyPr>
            <a:normAutofit/>
          </a:bodyPr>
          <a:lstStyle>
            <a:lvl1pPr algn="ctr">
              <a:defRPr sz="2700" b="1">
                <a:solidFill>
                  <a:schemeClr val="bg1"/>
                </a:solidFill>
                <a:latin typeface="微软雅黑" panose="020B0503020204020204" pitchFamily="34" charset="-122"/>
                <a:ea typeface="微软雅黑" panose="020B0503020204020204" pitchFamily="34" charset="-122"/>
              </a:defRPr>
            </a:lvl1pPr>
          </a:lstStyle>
          <a:p>
            <a:endParaRPr lang="en-US" dirty="0"/>
          </a:p>
        </p:txBody>
      </p:sp>
    </p:spTree>
    <p:extLst>
      <p:ext uri="{BB962C8B-B14F-4D97-AF65-F5344CB8AC3E}">
        <p14:creationId xmlns:p14="http://schemas.microsoft.com/office/powerpoint/2010/main" val="2335606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2023/12/5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jpe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7.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image" Target="../media/image23.jpeg"/><Relationship Id="rId5" Type="http://schemas.openxmlformats.org/officeDocument/2006/relationships/theme" Target="../theme/theme9.xml"/><Relationship Id="rId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13" r:id="rId18"/>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36.xml"/><Relationship Id="rId5" Type="http://schemas.openxmlformats.org/officeDocument/2006/relationships/image" Target="../media/image26.png"/><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675101" y="1689222"/>
            <a:ext cx="7509087" cy="735012"/>
          </a:xfrm>
        </p:spPr>
        <p:txBody>
          <a:bodyPr anchor="ctr" anchorCtr="0"/>
          <a:lstStyle/>
          <a:p>
            <a:pPr algn="ctr"/>
            <a:r>
              <a:rPr lang="en-US" sz="4000" dirty="0" smtClean="0">
                <a:solidFill>
                  <a:schemeClr val="bg1"/>
                </a:solidFill>
                <a:latin typeface="Arial" panose="020B0604020202020204" pitchFamily="34" charset="0"/>
                <a:cs typeface="Arial" panose="020B0604020202020204" pitchFamily="34" charset="0"/>
              </a:rPr>
              <a:t>Timeline </a:t>
            </a:r>
            <a:r>
              <a:rPr lang="en-US" sz="4000" dirty="0">
                <a:solidFill>
                  <a:schemeClr val="bg1"/>
                </a:solidFill>
                <a:latin typeface="Arial" panose="020B0604020202020204" pitchFamily="34" charset="0"/>
                <a:cs typeface="Arial" panose="020B0604020202020204" pitchFamily="34" charset="0"/>
              </a:rPr>
              <a:t>for IMT2030 in </a:t>
            </a:r>
            <a:r>
              <a:rPr lang="en-US" sz="4000" dirty="0" smtClean="0">
                <a:solidFill>
                  <a:schemeClr val="bg1"/>
                </a:solidFill>
                <a:latin typeface="Arial" panose="020B0604020202020204" pitchFamily="34" charset="0"/>
                <a:cs typeface="Arial" panose="020B0604020202020204" pitchFamily="34" charset="0"/>
              </a:rPr>
              <a:t>3GPP</a:t>
            </a:r>
            <a:endParaRPr lang="en-US" sz="3600" dirty="0">
              <a:solidFill>
                <a:schemeClr val="bg1"/>
              </a:solidFill>
              <a:latin typeface="Arial" panose="020B0604020202020204" pitchFamily="34" charset="0"/>
              <a:cs typeface="Arial" panose="020B0604020202020204" pitchFamily="34" charset="0"/>
            </a:endParaRPr>
          </a:p>
        </p:txBody>
      </p:sp>
      <p:sp>
        <p:nvSpPr>
          <p:cNvPr id="3" name="Text Placeholder 3">
            <a:extLst>
              <a:ext uri="{FF2B5EF4-FFF2-40B4-BE49-F238E27FC236}">
                <a16:creationId xmlns="" xmlns:a16="http://schemas.microsoft.com/office/drawing/2014/main" id="{FF8EA94C-251F-443F-AE53-962554B463D3}"/>
              </a:ext>
            </a:extLst>
          </p:cNvPr>
          <p:cNvSpPr>
            <a:spLocks noGrp="1"/>
          </p:cNvSpPr>
          <p:nvPr>
            <p:ph type="body" sz="quarter" idx="10"/>
          </p:nvPr>
        </p:nvSpPr>
        <p:spPr>
          <a:xfrm>
            <a:off x="212182" y="823060"/>
            <a:ext cx="4478338" cy="1006822"/>
          </a:xfrm>
        </p:spPr>
        <p:txBody>
          <a:bodyPr/>
          <a:lstStyle/>
          <a:p>
            <a:r>
              <a:rPr lang="en-US" altLang="zh-CN" sz="1600" dirty="0"/>
              <a:t>Source: </a:t>
            </a:r>
            <a:r>
              <a:rPr lang="en-US" altLang="zh-CN" sz="1600" dirty="0" smtClean="0">
                <a:ea typeface="宋体" panose="02010600030101010101" pitchFamily="2" charset="-122"/>
              </a:rPr>
              <a:t>ZTE</a:t>
            </a:r>
            <a:endParaRPr lang="zh-CN" altLang="en-US" sz="1600" dirty="0">
              <a:ea typeface="宋体" panose="02010600030101010101" pitchFamily="2" charset="-122"/>
            </a:endParaRPr>
          </a:p>
          <a:p>
            <a:r>
              <a:rPr lang="en-US" altLang="zh-CN" sz="1600" dirty="0">
                <a:ea typeface="宋体" panose="02010600030101010101" pitchFamily="2" charset="-122"/>
              </a:rPr>
              <a:t>Agenda</a:t>
            </a:r>
            <a:r>
              <a:rPr lang="en-US" altLang="zh-CN" sz="1600">
                <a:ea typeface="宋体" panose="02010600030101010101" pitchFamily="2" charset="-122"/>
              </a:rPr>
              <a:t>: </a:t>
            </a:r>
            <a:r>
              <a:rPr lang="en-US" altLang="zh-CN" sz="1600" smtClean="0">
                <a:ea typeface="宋体" panose="02010600030101010101" pitchFamily="2" charset="-122"/>
              </a:rPr>
              <a:t>7.4</a:t>
            </a:r>
            <a:endParaRPr lang="en-US" altLang="zh-CN" dirty="0"/>
          </a:p>
          <a:p>
            <a:endParaRPr lang="zh-CN" altLang="en-US" dirty="0"/>
          </a:p>
        </p:txBody>
      </p:sp>
      <p:sp>
        <p:nvSpPr>
          <p:cNvPr id="4" name="Text Box 14">
            <a:extLst>
              <a:ext uri="{FF2B5EF4-FFF2-40B4-BE49-F238E27FC236}">
                <a16:creationId xmlns="" xmlns:a16="http://schemas.microsoft.com/office/drawing/2014/main" id="{1FCA2450-FB1F-4C44-850A-EEC7E6510EC7}"/>
              </a:ext>
            </a:extLst>
          </p:cNvPr>
          <p:cNvSpPr txBox="1"/>
          <p:nvPr/>
        </p:nvSpPr>
        <p:spPr>
          <a:xfrm>
            <a:off x="191187" y="130076"/>
            <a:ext cx="6193790" cy="646331"/>
          </a:xfrm>
          <a:prstGeom prst="rect">
            <a:avLst/>
          </a:prstGeom>
          <a:noFill/>
          <a:ln w="9525">
            <a:noFill/>
          </a:ln>
        </p:spPr>
        <p:txBody>
          <a:bodyPr wrap="square" anchor="t">
            <a:spAutoFit/>
          </a:bodyPr>
          <a:lstStyle/>
          <a:p>
            <a:pPr lvl="0"/>
            <a:r>
              <a:rPr lang="en-US" altLang="sv-SE" dirty="0">
                <a:solidFill>
                  <a:schemeClr val="bg1"/>
                </a:solidFill>
                <a:latin typeface="Arial" panose="020B0604020202020204" pitchFamily="34" charset="0"/>
              </a:rPr>
              <a:t>3GPP TSG </a:t>
            </a:r>
            <a:r>
              <a:rPr lang="en-US" altLang="sv-SE" dirty="0" smtClean="0">
                <a:solidFill>
                  <a:schemeClr val="bg1"/>
                </a:solidFill>
                <a:latin typeface="Arial" panose="020B0604020202020204" pitchFamily="34" charset="0"/>
              </a:rPr>
              <a:t>SA Meeting </a:t>
            </a:r>
            <a:r>
              <a:rPr lang="en-US" altLang="sv-SE" dirty="0">
                <a:solidFill>
                  <a:schemeClr val="bg1"/>
                </a:solidFill>
                <a:latin typeface="Arial" panose="020B0604020202020204" pitchFamily="34" charset="0"/>
              </a:rPr>
              <a:t>#102</a:t>
            </a:r>
            <a:endParaRPr lang="sv-SE" altLang="en-US" sz="1800" dirty="0">
              <a:solidFill>
                <a:schemeClr val="bg1"/>
              </a:solidFill>
              <a:latin typeface="Arial" panose="020B0604020202020204" pitchFamily="34" charset="0"/>
            </a:endParaRPr>
          </a:p>
          <a:p>
            <a:pPr hangingPunct="0"/>
            <a:r>
              <a:rPr lang="en-GB" altLang="zh-CN" dirty="0">
                <a:solidFill>
                  <a:schemeClr val="bg1"/>
                </a:solidFill>
                <a:latin typeface="Arial" panose="020B0604020202020204" pitchFamily="34" charset="0"/>
              </a:rPr>
              <a:t>Edinburgh, Scotland, December 11-15, 2023</a:t>
            </a:r>
            <a:endParaRPr lang="zh-CN" altLang="zh-CN" dirty="0">
              <a:solidFill>
                <a:schemeClr val="bg1"/>
              </a:solidFill>
              <a:latin typeface="Arial" panose="020B0604020202020204" pitchFamily="34" charset="0"/>
            </a:endParaRPr>
          </a:p>
        </p:txBody>
      </p:sp>
      <p:sp>
        <p:nvSpPr>
          <p:cNvPr id="5" name="Text Box 13">
            <a:extLst>
              <a:ext uri="{FF2B5EF4-FFF2-40B4-BE49-F238E27FC236}">
                <a16:creationId xmlns="" xmlns:a16="http://schemas.microsoft.com/office/drawing/2014/main" id="{FA0C3039-4D8B-40BE-9D56-7C0B789F120C}"/>
              </a:ext>
            </a:extLst>
          </p:cNvPr>
          <p:cNvSpPr txBox="1"/>
          <p:nvPr/>
        </p:nvSpPr>
        <p:spPr>
          <a:xfrm>
            <a:off x="7415564" y="62053"/>
            <a:ext cx="1537249" cy="338554"/>
          </a:xfrm>
          <a:prstGeom prst="rect">
            <a:avLst/>
          </a:prstGeom>
          <a:noFill/>
          <a:ln w="9525">
            <a:noFill/>
          </a:ln>
        </p:spPr>
        <p:txBody>
          <a:bodyPr wrap="square" anchor="t">
            <a:spAutoFit/>
          </a:bodyPr>
          <a:lstStyle/>
          <a:p>
            <a:pPr lvl="0" algn="r">
              <a:spcBef>
                <a:spcPct val="50000"/>
              </a:spcBef>
            </a:pPr>
            <a:r>
              <a:rPr lang="en-US" altLang="zh-CN" sz="1600" b="1" dirty="0" smtClean="0">
                <a:solidFill>
                  <a:schemeClr val="bg1"/>
                </a:solidFill>
                <a:latin typeface="Arial" panose="020B0604020202020204" pitchFamily="34" charset="0"/>
              </a:rPr>
              <a:t>SP-231358</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84040" y="899573"/>
            <a:ext cx="8610295" cy="4243927"/>
          </a:xfrm>
        </p:spPr>
        <p:txBody>
          <a:bodyPr/>
          <a:lstStyle/>
          <a:p>
            <a:pPr marL="285750" indent="-285750" hangingPunct="0">
              <a:buFont typeface="Arial" panose="020B0604020202020204" pitchFamily="34" charset="0"/>
              <a:buChar char="•"/>
            </a:pPr>
            <a:r>
              <a:rPr lang="en-US" altLang="zh-CN" sz="1400" dirty="0"/>
              <a:t>3GPP is informed by </a:t>
            </a:r>
            <a:r>
              <a:rPr lang="en-US" altLang="zh-CN" sz="1400" dirty="0">
                <a:latin typeface="+mj-lt"/>
              </a:rPr>
              <a:t>ITU-R WP5D in the received LS RP-231518 that </a:t>
            </a:r>
          </a:p>
          <a:p>
            <a:pPr marL="1028700" lvl="1" hangingPunct="0">
              <a:buFont typeface="Arial" panose="020B0604020202020204" pitchFamily="34" charset="0"/>
              <a:buChar char="•"/>
            </a:pPr>
            <a:r>
              <a:rPr lang="en-GB" altLang="zh-CN" sz="1100" dirty="0"/>
              <a:t>At ITU-R WP5D#44 in June 2023, WP 5D finalized development of a draft new Recommendation ITU-R M.[IMT.FRAMEWORK FOR 2030 AND BEYOND] on “Framework and overall objectives of the future development of IMT for 2030 and beyond”. </a:t>
            </a:r>
          </a:p>
          <a:p>
            <a:pPr marL="1028700" lvl="1" hangingPunct="0">
              <a:buFont typeface="Arial" panose="020B0604020202020204" pitchFamily="34" charset="0"/>
              <a:buChar char="•"/>
            </a:pPr>
            <a:r>
              <a:rPr lang="en-GB" altLang="zh-CN" sz="1100" dirty="0"/>
              <a:t>The objectives of the draft new Recommendation are to provide guidelines on the framework and overall objectives of the future development of the terrestrial component of IMT for 2030 and beyond. </a:t>
            </a:r>
            <a:endParaRPr lang="zh-CN" altLang="zh-CN" sz="1100" dirty="0"/>
          </a:p>
          <a:p>
            <a:pPr marL="285750" lvl="0" indent="-285750" hangingPunct="0">
              <a:buFont typeface="Arial" panose="020B0604020202020204" pitchFamily="34" charset="0"/>
              <a:buChar char="•"/>
            </a:pPr>
            <a:r>
              <a:rPr lang="en-US" altLang="zh-CN" sz="1400" dirty="0">
                <a:latin typeface="+mj-lt"/>
              </a:rPr>
              <a:t>After this important milestone, it is expected that ITU-R will proceed to subsequent processes including technical performance requirements. </a:t>
            </a:r>
          </a:p>
          <a:p>
            <a:pPr marL="285750" lvl="0" indent="-285750" hangingPunct="0">
              <a:buFont typeface="Arial" panose="020B0604020202020204" pitchFamily="34" charset="0"/>
              <a:buChar char="•"/>
            </a:pPr>
            <a:r>
              <a:rPr lang="en-US" altLang="zh-CN" sz="1400" dirty="0">
                <a:latin typeface="+mj-lt"/>
              </a:rPr>
              <a:t>We believe that 3GPP is committed to continue developing next generation standards and submitting technical proposals and specification for IMT-2030.  It should be planned carefully for the future work to address this for IMT-2030.</a:t>
            </a:r>
          </a:p>
          <a:p>
            <a:pPr marL="285750" lvl="0" indent="-285750" hangingPunct="0">
              <a:buFont typeface="Arial" panose="020B0604020202020204" pitchFamily="34" charset="0"/>
              <a:buChar char="•"/>
            </a:pPr>
            <a:r>
              <a:rPr lang="en-US" altLang="zh-CN" sz="1400" dirty="0">
                <a:latin typeface="+mj-lt"/>
              </a:rPr>
              <a:t>In next page, we provide our views on 3GPP Timeline for IMT-2030.</a:t>
            </a:r>
          </a:p>
          <a:p>
            <a:pPr lvl="0" hangingPunct="0"/>
            <a:endParaRPr lang="en-US" altLang="zh-CN" sz="1400" dirty="0">
              <a:latin typeface="+mj-lt"/>
            </a:endParaRPr>
          </a:p>
          <a:p>
            <a:pPr marL="285750" lvl="0" indent="-285750" hangingPunct="0">
              <a:buFont typeface="Arial" panose="020B0604020202020204" pitchFamily="34" charset="0"/>
              <a:buChar char="•"/>
            </a:pPr>
            <a:endParaRPr lang="zh-CN" altLang="zh-CN" sz="1400" i="1" dirty="0">
              <a:latin typeface="+mj-lt"/>
            </a:endParaRPr>
          </a:p>
          <a:p>
            <a:pPr marL="457200" lvl="1" indent="0" hangingPunct="0">
              <a:buNone/>
            </a:pPr>
            <a:endParaRPr lang="zh-CN" altLang="zh-CN" sz="1100" dirty="0">
              <a:latin typeface="+mj-lt"/>
            </a:endParaRPr>
          </a:p>
        </p:txBody>
      </p:sp>
      <p:sp>
        <p:nvSpPr>
          <p:cNvPr id="3" name="标题 2"/>
          <p:cNvSpPr>
            <a:spLocks noGrp="1"/>
          </p:cNvSpPr>
          <p:nvPr>
            <p:ph type="title"/>
          </p:nvPr>
        </p:nvSpPr>
        <p:spPr>
          <a:xfrm>
            <a:off x="280573" y="142976"/>
            <a:ext cx="8513762" cy="723727"/>
          </a:xfrm>
          <a:noFill/>
          <a:ln w="9525">
            <a:noFill/>
            <a:miter lim="800000"/>
          </a:ln>
        </p:spPr>
        <p:txBody>
          <a:bodyPr vert="horz" wrap="square" lIns="0" tIns="0" rIns="0" bIns="0" numCol="1" rtlCol="0" anchor="t" anchorCtr="0" compatLnSpc="1">
            <a:noAutofit/>
          </a:bodyPr>
          <a:lstStyle/>
          <a:p>
            <a:r>
              <a:rPr lang="en-US" altLang="zh-CN" dirty="0"/>
              <a:t>3GPP Planning for IMT-2030</a:t>
            </a:r>
            <a:endParaRPr lang="zh-CN" altLang="en-US" dirty="0"/>
          </a:p>
        </p:txBody>
      </p:sp>
    </p:spTree>
    <p:extLst>
      <p:ext uri="{BB962C8B-B14F-4D97-AF65-F5344CB8AC3E}">
        <p14:creationId xmlns:p14="http://schemas.microsoft.com/office/powerpoint/2010/main" val="777307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 name="组合 201"/>
          <p:cNvGrpSpPr/>
          <p:nvPr/>
        </p:nvGrpSpPr>
        <p:grpSpPr>
          <a:xfrm>
            <a:off x="581" y="76710"/>
            <a:ext cx="8651216" cy="5110256"/>
            <a:chOff x="494853" y="90730"/>
            <a:chExt cx="8651216" cy="5110256"/>
          </a:xfrm>
        </p:grpSpPr>
        <p:sp>
          <p:nvSpPr>
            <p:cNvPr id="10" name="右箭头 9"/>
            <p:cNvSpPr/>
            <p:nvPr/>
          </p:nvSpPr>
          <p:spPr>
            <a:xfrm>
              <a:off x="1037264" y="932059"/>
              <a:ext cx="7661364" cy="4268927"/>
            </a:xfrm>
            <a:prstGeom prst="rightArrow">
              <a:avLst>
                <a:gd name="adj1" fmla="val 99455"/>
                <a:gd name="adj2" fmla="val 87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6066" y="661287"/>
              <a:ext cx="214013" cy="161486"/>
            </a:xfrm>
            <a:prstGeom prst="rect">
              <a:avLst/>
            </a:prstGeom>
          </p:spPr>
        </p:pic>
        <p:sp>
          <p:nvSpPr>
            <p:cNvPr id="12" name="Text 541"/>
            <p:cNvSpPr txBox="1"/>
            <p:nvPr/>
          </p:nvSpPr>
          <p:spPr>
            <a:xfrm>
              <a:off x="1877352"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3" name="Text 542"/>
            <p:cNvSpPr txBox="1"/>
            <p:nvPr/>
          </p:nvSpPr>
          <p:spPr>
            <a:xfrm>
              <a:off x="1820941"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40</a:t>
              </a:r>
              <a:endParaRPr sz="750" dirty="0">
                <a:solidFill>
                  <a:srgbClr val="000000"/>
                </a:solidFill>
                <a:latin typeface="Arial" panose="020B0604020202020204" pitchFamily="34" charset="0"/>
                <a:cs typeface="Arial" panose="020B0604020202020204" pitchFamily="34" charset="0"/>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3597" y="661287"/>
              <a:ext cx="214013" cy="161486"/>
            </a:xfrm>
            <a:prstGeom prst="rect">
              <a:avLst/>
            </a:prstGeom>
          </p:spPr>
        </p:pic>
        <p:sp>
          <p:nvSpPr>
            <p:cNvPr id="15" name="Text 543"/>
            <p:cNvSpPr txBox="1"/>
            <p:nvPr/>
          </p:nvSpPr>
          <p:spPr>
            <a:xfrm>
              <a:off x="2134610"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6" name="Text 544"/>
            <p:cNvSpPr txBox="1"/>
            <p:nvPr/>
          </p:nvSpPr>
          <p:spPr>
            <a:xfrm>
              <a:off x="2059381"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41</a:t>
              </a:r>
              <a:endParaRPr sz="750" dirty="0">
                <a:solidFill>
                  <a:srgbClr val="000000"/>
                </a:solidFill>
                <a:latin typeface="Arial" panose="020B0604020202020204" pitchFamily="34" charset="0"/>
                <a:cs typeface="Arial" panose="020B0604020202020204" pitchFamily="34" charset="0"/>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1129" y="661287"/>
              <a:ext cx="214013" cy="161486"/>
            </a:xfrm>
            <a:prstGeom prst="rect">
              <a:avLst/>
            </a:prstGeom>
          </p:spPr>
        </p:pic>
        <p:sp>
          <p:nvSpPr>
            <p:cNvPr id="18" name="Text 545"/>
            <p:cNvSpPr txBox="1"/>
            <p:nvPr/>
          </p:nvSpPr>
          <p:spPr>
            <a:xfrm>
              <a:off x="2363597"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9" name="Text 546"/>
            <p:cNvSpPr txBox="1"/>
            <p:nvPr/>
          </p:nvSpPr>
          <p:spPr>
            <a:xfrm>
              <a:off x="2297821"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42</a:t>
              </a:r>
              <a:endParaRPr sz="750" dirty="0">
                <a:solidFill>
                  <a:srgbClr val="000000"/>
                </a:solidFill>
                <a:latin typeface="Arial" panose="020B0604020202020204" pitchFamily="34" charset="0"/>
                <a:cs typeface="Arial" panose="020B0604020202020204" pitchFamily="34" charset="0"/>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660" y="661287"/>
              <a:ext cx="214013" cy="161486"/>
            </a:xfrm>
            <a:prstGeom prst="rect">
              <a:avLst/>
            </a:prstGeom>
          </p:spPr>
        </p:pic>
        <p:sp>
          <p:nvSpPr>
            <p:cNvPr id="21" name="Text 547"/>
            <p:cNvSpPr txBox="1"/>
            <p:nvPr/>
          </p:nvSpPr>
          <p:spPr>
            <a:xfrm>
              <a:off x="2878112"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22" name="Text 548"/>
            <p:cNvSpPr txBox="1"/>
            <p:nvPr/>
          </p:nvSpPr>
          <p:spPr>
            <a:xfrm>
              <a:off x="2578666"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43</a:t>
              </a:r>
              <a:endParaRPr sz="750" dirty="0">
                <a:solidFill>
                  <a:srgbClr val="000000"/>
                </a:solidFill>
                <a:latin typeface="Arial" panose="020B0604020202020204" pitchFamily="34" charset="0"/>
                <a:cs typeface="Arial" panose="020B0604020202020204" pitchFamily="34" charset="0"/>
              </a:endParaRP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192" y="661287"/>
              <a:ext cx="214013" cy="161486"/>
            </a:xfrm>
            <a:prstGeom prst="rect">
              <a:avLst/>
            </a:prstGeom>
          </p:spPr>
        </p:pic>
        <p:sp>
          <p:nvSpPr>
            <p:cNvPr id="24" name="Text 549"/>
            <p:cNvSpPr txBox="1"/>
            <p:nvPr/>
          </p:nvSpPr>
          <p:spPr>
            <a:xfrm>
              <a:off x="3336087"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25" name="Text 550"/>
            <p:cNvSpPr txBox="1"/>
            <p:nvPr/>
          </p:nvSpPr>
          <p:spPr>
            <a:xfrm>
              <a:off x="2817106"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44</a:t>
              </a:r>
              <a:endParaRPr sz="750" dirty="0">
                <a:solidFill>
                  <a:srgbClr val="000000"/>
                </a:solidFill>
                <a:latin typeface="Arial" panose="020B0604020202020204" pitchFamily="34" charset="0"/>
                <a:cs typeface="Arial" panose="020B0604020202020204" pitchFamily="34" charset="0"/>
              </a:endParaRP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3723" y="357390"/>
              <a:ext cx="214013" cy="161486"/>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255" y="661287"/>
              <a:ext cx="214013" cy="161486"/>
            </a:xfrm>
            <a:prstGeom prst="rect">
              <a:avLst/>
            </a:prstGeom>
          </p:spPr>
        </p:pic>
        <p:sp>
          <p:nvSpPr>
            <p:cNvPr id="28" name="Text 553"/>
            <p:cNvSpPr txBox="1"/>
            <p:nvPr/>
          </p:nvSpPr>
          <p:spPr>
            <a:xfrm>
              <a:off x="3850602"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29" name="Text 554"/>
            <p:cNvSpPr txBox="1"/>
            <p:nvPr/>
          </p:nvSpPr>
          <p:spPr>
            <a:xfrm>
              <a:off x="3324104"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45</a:t>
              </a:r>
              <a:endParaRPr sz="750" dirty="0">
                <a:solidFill>
                  <a:srgbClr val="000000"/>
                </a:solidFill>
                <a:latin typeface="Arial" panose="020B0604020202020204" pitchFamily="34" charset="0"/>
                <a:cs typeface="Arial" panose="020B0604020202020204" pitchFamily="34" charset="0"/>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8787" y="661287"/>
              <a:ext cx="214013" cy="161486"/>
            </a:xfrm>
            <a:prstGeom prst="rect">
              <a:avLst/>
            </a:prstGeom>
          </p:spPr>
        </p:pic>
        <p:sp>
          <p:nvSpPr>
            <p:cNvPr id="31" name="Text 555"/>
            <p:cNvSpPr txBox="1"/>
            <p:nvPr/>
          </p:nvSpPr>
          <p:spPr>
            <a:xfrm>
              <a:off x="4343915"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32" name="Text 556"/>
            <p:cNvSpPr txBox="1"/>
            <p:nvPr/>
          </p:nvSpPr>
          <p:spPr>
            <a:xfrm>
              <a:off x="3590814"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46</a:t>
              </a:r>
              <a:endParaRPr sz="750" dirty="0">
                <a:solidFill>
                  <a:srgbClr val="000000"/>
                </a:solidFill>
                <a:latin typeface="Arial" panose="020B0604020202020204" pitchFamily="34" charset="0"/>
                <a:cs typeface="Arial" panose="020B0604020202020204" pitchFamily="34" charset="0"/>
              </a:endParaRPr>
            </a:p>
          </p:txBody>
        </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6318" y="661287"/>
              <a:ext cx="214013" cy="161486"/>
            </a:xfrm>
            <a:prstGeom prst="rect">
              <a:avLst/>
            </a:prstGeom>
          </p:spPr>
        </p:pic>
        <p:sp>
          <p:nvSpPr>
            <p:cNvPr id="34" name="Text 557"/>
            <p:cNvSpPr txBox="1"/>
            <p:nvPr/>
          </p:nvSpPr>
          <p:spPr>
            <a:xfrm>
              <a:off x="4830160"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35" name="Text 558"/>
            <p:cNvSpPr txBox="1"/>
            <p:nvPr/>
          </p:nvSpPr>
          <p:spPr>
            <a:xfrm>
              <a:off x="3822186"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47</a:t>
              </a:r>
              <a:endParaRPr sz="750" dirty="0">
                <a:solidFill>
                  <a:srgbClr val="000000"/>
                </a:solidFill>
                <a:latin typeface="Arial" panose="020B0604020202020204" pitchFamily="34" charset="0"/>
                <a:cs typeface="Arial" panose="020B0604020202020204" pitchFamily="34" charset="0"/>
              </a:endParaRPr>
            </a:p>
          </p:txBody>
        </p:sp>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3850" y="661287"/>
              <a:ext cx="214013" cy="161486"/>
            </a:xfrm>
            <a:prstGeom prst="rect">
              <a:avLst/>
            </a:prstGeom>
          </p:spPr>
        </p:pic>
        <p:sp>
          <p:nvSpPr>
            <p:cNvPr id="37" name="Text 559"/>
            <p:cNvSpPr txBox="1"/>
            <p:nvPr/>
          </p:nvSpPr>
          <p:spPr>
            <a:xfrm>
              <a:off x="2613787"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38" name="Text 560"/>
            <p:cNvSpPr txBox="1"/>
            <p:nvPr/>
          </p:nvSpPr>
          <p:spPr>
            <a:xfrm>
              <a:off x="4060627" y="842482"/>
              <a:ext cx="439133"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48</a:t>
              </a:r>
              <a:endParaRPr sz="750" dirty="0">
                <a:solidFill>
                  <a:srgbClr val="000000"/>
                </a:solidFill>
                <a:latin typeface="Arial" panose="020B0604020202020204" pitchFamily="34" charset="0"/>
                <a:cs typeface="Arial" panose="020B0604020202020204" pitchFamily="34" charset="0"/>
              </a:endParaRPr>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1381" y="661287"/>
              <a:ext cx="214013" cy="161486"/>
            </a:xfrm>
            <a:prstGeom prst="rect">
              <a:avLst/>
            </a:prstGeom>
          </p:spPr>
        </p:pic>
        <p:sp>
          <p:nvSpPr>
            <p:cNvPr id="40" name="Text 561"/>
            <p:cNvSpPr txBox="1"/>
            <p:nvPr/>
          </p:nvSpPr>
          <p:spPr>
            <a:xfrm>
              <a:off x="5566534"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41" name="Text 562"/>
            <p:cNvSpPr txBox="1"/>
            <p:nvPr/>
          </p:nvSpPr>
          <p:spPr>
            <a:xfrm>
              <a:off x="4329333"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49</a:t>
              </a:r>
              <a:endParaRPr sz="750" dirty="0">
                <a:solidFill>
                  <a:srgbClr val="000000"/>
                </a:solidFill>
                <a:latin typeface="Arial" panose="020B0604020202020204" pitchFamily="34" charset="0"/>
                <a:cs typeface="Arial" panose="020B0604020202020204" pitchFamily="34" charset="0"/>
              </a:endParaRPr>
            </a:p>
          </p:txBody>
        </p:sp>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8913" y="661287"/>
              <a:ext cx="214013" cy="161486"/>
            </a:xfrm>
            <a:prstGeom prst="rect">
              <a:avLst/>
            </a:prstGeom>
          </p:spPr>
        </p:pic>
        <p:sp>
          <p:nvSpPr>
            <p:cNvPr id="43" name="Text 563"/>
            <p:cNvSpPr txBox="1"/>
            <p:nvPr/>
          </p:nvSpPr>
          <p:spPr>
            <a:xfrm>
              <a:off x="3593345"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44" name="Text 564"/>
            <p:cNvSpPr txBox="1"/>
            <p:nvPr/>
          </p:nvSpPr>
          <p:spPr>
            <a:xfrm>
              <a:off x="4567773"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50</a:t>
              </a:r>
              <a:endParaRPr sz="750" dirty="0">
                <a:solidFill>
                  <a:srgbClr val="000000"/>
                </a:solidFill>
                <a:latin typeface="Arial" panose="020B0604020202020204" pitchFamily="34" charset="0"/>
                <a:cs typeface="Arial" panose="020B0604020202020204" pitchFamily="34" charset="0"/>
              </a:endParaRPr>
            </a:p>
          </p:txBody>
        </p:sp>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444" y="661287"/>
              <a:ext cx="214013" cy="161486"/>
            </a:xfrm>
            <a:prstGeom prst="rect">
              <a:avLst/>
            </a:prstGeom>
          </p:spPr>
        </p:pic>
        <p:sp>
          <p:nvSpPr>
            <p:cNvPr id="46" name="Text 565"/>
            <p:cNvSpPr txBox="1"/>
            <p:nvPr/>
          </p:nvSpPr>
          <p:spPr>
            <a:xfrm>
              <a:off x="4093725"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47" name="Text 566"/>
            <p:cNvSpPr txBox="1"/>
            <p:nvPr/>
          </p:nvSpPr>
          <p:spPr>
            <a:xfrm>
              <a:off x="4806213"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51</a:t>
              </a:r>
              <a:endParaRPr sz="750" dirty="0">
                <a:solidFill>
                  <a:srgbClr val="000000"/>
                </a:solidFill>
                <a:latin typeface="Arial" panose="020B0604020202020204" pitchFamily="34" charset="0"/>
                <a:cs typeface="Arial" panose="020B0604020202020204" pitchFamily="34" charset="0"/>
              </a:endParaRPr>
            </a:p>
          </p:txBody>
        </p:sp>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9039" y="661287"/>
              <a:ext cx="214013" cy="161486"/>
            </a:xfrm>
            <a:prstGeom prst="rect">
              <a:avLst/>
            </a:prstGeom>
          </p:spPr>
        </p:pic>
        <p:sp>
          <p:nvSpPr>
            <p:cNvPr id="49" name="Text 567"/>
            <p:cNvSpPr txBox="1"/>
            <p:nvPr/>
          </p:nvSpPr>
          <p:spPr>
            <a:xfrm>
              <a:off x="4594105"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50" name="Text 568"/>
            <p:cNvSpPr txBox="1"/>
            <p:nvPr/>
          </p:nvSpPr>
          <p:spPr>
            <a:xfrm>
              <a:off x="5044653"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a:t>
              </a:r>
              <a:r>
                <a:rPr lang="en-US" altLang="zh-CN" sz="750" dirty="0">
                  <a:solidFill>
                    <a:srgbClr val="000000"/>
                  </a:solidFill>
                  <a:latin typeface="Arial" panose="020B0604020202020204" pitchFamily="34" charset="0"/>
                  <a:cs typeface="Arial" panose="020B0604020202020204" pitchFamily="34" charset="0"/>
                </a:rPr>
                <a:t>2</a:t>
              </a:r>
              <a:endParaRPr sz="750" dirty="0">
                <a:solidFill>
                  <a:srgbClr val="000000"/>
                </a:solidFill>
                <a:latin typeface="Arial" panose="020B0604020202020204" pitchFamily="34" charset="0"/>
                <a:cs typeface="Arial" panose="020B0604020202020204" pitchFamily="34" charset="0"/>
              </a:endParaRPr>
            </a:p>
          </p:txBody>
        </p:sp>
        <p:pic>
          <p:nvPicPr>
            <p:cNvPr id="51" name="图片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4228" y="661287"/>
              <a:ext cx="214013" cy="161486"/>
            </a:xfrm>
            <a:prstGeom prst="rect">
              <a:avLst/>
            </a:prstGeom>
          </p:spPr>
        </p:pic>
        <p:sp>
          <p:nvSpPr>
            <p:cNvPr id="52" name="Text 569"/>
            <p:cNvSpPr txBox="1"/>
            <p:nvPr/>
          </p:nvSpPr>
          <p:spPr>
            <a:xfrm>
              <a:off x="5344679"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53" name="Text 570"/>
            <p:cNvSpPr txBox="1"/>
            <p:nvPr/>
          </p:nvSpPr>
          <p:spPr>
            <a:xfrm>
              <a:off x="5568838" y="817090"/>
              <a:ext cx="2918009" cy="157903"/>
            </a:xfrm>
            <a:prstGeom prst="rect">
              <a:avLst/>
            </a:prstGeom>
            <a:noFill/>
          </p:spPr>
          <p:txBody>
            <a:bodyPr wrap="square" lIns="0" tIns="0" rIns="0" bIns="0" rtlCol="0" anchor="ctr"/>
            <a:lstStyle/>
            <a:p>
              <a:r>
                <a:rPr sz="750" dirty="0">
                  <a:solidFill>
                    <a:srgbClr val="000000"/>
                  </a:solidFill>
                  <a:latin typeface="Arial" panose="020B0604020202020204" pitchFamily="34" charset="0"/>
                  <a:cs typeface="Arial" panose="020B0604020202020204" pitchFamily="34" charset="0"/>
                </a:rPr>
                <a:t>#</a:t>
              </a:r>
              <a:r>
                <a:rPr lang="en-US" sz="750" dirty="0">
                  <a:solidFill>
                    <a:srgbClr val="000000"/>
                  </a:solidFill>
                  <a:latin typeface="Arial" panose="020B0604020202020204" pitchFamily="34" charset="0"/>
                  <a:cs typeface="Arial" panose="020B0604020202020204" pitchFamily="34" charset="0"/>
                </a:rPr>
                <a:t>54   #55              #56   #57   #58    #59   </a:t>
              </a:r>
              <a:r>
                <a:rPr lang="en-US" altLang="zh-CN" sz="750" dirty="0">
                  <a:solidFill>
                    <a:srgbClr val="000000"/>
                  </a:solidFill>
                  <a:latin typeface="Arial" panose="020B0604020202020204" pitchFamily="34" charset="0"/>
                  <a:cs typeface="Arial" panose="020B0604020202020204" pitchFamily="34" charset="0"/>
                </a:rPr>
                <a:t>#60   #61    #62    #63   #64</a:t>
              </a:r>
            </a:p>
          </p:txBody>
        </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9165" y="661287"/>
              <a:ext cx="214013" cy="161486"/>
            </a:xfrm>
            <a:prstGeom prst="rect">
              <a:avLst/>
            </a:prstGeom>
          </p:spPr>
        </p:pic>
        <p:sp>
          <p:nvSpPr>
            <p:cNvPr id="55" name="Text 571"/>
            <p:cNvSpPr txBox="1"/>
            <p:nvPr/>
          </p:nvSpPr>
          <p:spPr>
            <a:xfrm>
              <a:off x="5087417"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56" name="Text 572"/>
            <p:cNvSpPr txBox="1"/>
            <p:nvPr/>
          </p:nvSpPr>
          <p:spPr>
            <a:xfrm>
              <a:off x="5283093"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53</a:t>
              </a:r>
              <a:endParaRPr sz="750" dirty="0">
                <a:solidFill>
                  <a:srgbClr val="000000"/>
                </a:solidFill>
                <a:latin typeface="Arial" panose="020B0604020202020204" pitchFamily="34" charset="0"/>
                <a:cs typeface="Arial" panose="020B0604020202020204" pitchFamily="34" charset="0"/>
              </a:endParaRPr>
            </a:p>
          </p:txBody>
        </p:sp>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471" y="661287"/>
              <a:ext cx="214013" cy="161486"/>
            </a:xfrm>
            <a:prstGeom prst="rect">
              <a:avLst/>
            </a:prstGeom>
          </p:spPr>
        </p:pic>
        <p:sp>
          <p:nvSpPr>
            <p:cNvPr id="67" name="Text 593"/>
            <p:cNvSpPr txBox="1"/>
            <p:nvPr/>
          </p:nvSpPr>
          <p:spPr>
            <a:xfrm>
              <a:off x="1140917"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68" name="Text 594"/>
            <p:cNvSpPr txBox="1"/>
            <p:nvPr/>
          </p:nvSpPr>
          <p:spPr>
            <a:xfrm>
              <a:off x="1105622"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37</a:t>
              </a:r>
              <a:endParaRPr sz="750" dirty="0">
                <a:solidFill>
                  <a:srgbClr val="000000"/>
                </a:solidFill>
                <a:latin typeface="Arial" panose="020B0604020202020204" pitchFamily="34" charset="0"/>
                <a:cs typeface="Arial" panose="020B0604020202020204" pitchFamily="34" charset="0"/>
              </a:endParaRPr>
            </a:p>
          </p:txBody>
        </p:sp>
        <p:sp>
          <p:nvSpPr>
            <p:cNvPr id="69" name="Text 595"/>
            <p:cNvSpPr txBox="1"/>
            <p:nvPr/>
          </p:nvSpPr>
          <p:spPr>
            <a:xfrm>
              <a:off x="1398175" y="52155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70" name="Text 596"/>
            <p:cNvSpPr txBox="1"/>
            <p:nvPr/>
          </p:nvSpPr>
          <p:spPr>
            <a:xfrm>
              <a:off x="1344062" y="842482"/>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38</a:t>
              </a:r>
              <a:endParaRPr sz="750" dirty="0">
                <a:solidFill>
                  <a:srgbClr val="000000"/>
                </a:solidFill>
                <a:latin typeface="Arial" panose="020B0604020202020204" pitchFamily="34" charset="0"/>
                <a:cs typeface="Arial" panose="020B0604020202020204" pitchFamily="34" charset="0"/>
              </a:endParaRPr>
            </a:p>
          </p:txBody>
        </p:sp>
        <p:pic>
          <p:nvPicPr>
            <p:cNvPr id="71" name="图片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003" y="661287"/>
              <a:ext cx="214013" cy="161486"/>
            </a:xfrm>
            <a:prstGeom prst="rect">
              <a:avLst/>
            </a:prstGeom>
          </p:spPr>
        </p:pic>
        <p:sp>
          <p:nvSpPr>
            <p:cNvPr id="79" name="文本框 78"/>
            <p:cNvSpPr txBox="1"/>
            <p:nvPr/>
          </p:nvSpPr>
          <p:spPr>
            <a:xfrm>
              <a:off x="494853" y="90730"/>
              <a:ext cx="8651216" cy="207749"/>
            </a:xfrm>
            <a:prstGeom prst="rect">
              <a:avLst/>
            </a:prstGeom>
            <a:noFill/>
          </p:spPr>
          <p:txBody>
            <a:bodyPr wrap="square" rtlCol="0">
              <a:spAutoFit/>
            </a:bodyPr>
            <a:lstStyle/>
            <a:p>
              <a:pPr algn="l"/>
              <a:r>
                <a:rPr lang="en-US" altLang="zh-CN" sz="750" b="1" dirty="0">
                  <a:latin typeface="Arial" panose="020B0604020202020204" pitchFamily="34" charset="0"/>
                  <a:ea typeface="微软雅黑" panose="020B0503020204020204" charset="-122"/>
                  <a:cs typeface="Arial" panose="020B0604020202020204" pitchFamily="34" charset="0"/>
                </a:rPr>
                <a:t>	       2021	                   2022                    2023	         2024	                2025	              2026	        2027	                  2028                    2029                   2030        </a:t>
              </a:r>
              <a:endParaRPr lang="zh-CN" altLang="en-US" sz="750" b="1" dirty="0">
                <a:latin typeface="Arial" panose="020B0604020202020204" pitchFamily="34" charset="0"/>
                <a:ea typeface="微软雅黑" panose="020B0503020204020204" charset="-122"/>
                <a:cs typeface="Arial" panose="020B0604020202020204" pitchFamily="34" charset="0"/>
              </a:endParaRPr>
            </a:p>
          </p:txBody>
        </p:sp>
        <p:pic>
          <p:nvPicPr>
            <p:cNvPr id="80" name="图片 7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4355" y="661287"/>
              <a:ext cx="214013" cy="161486"/>
            </a:xfrm>
            <a:prstGeom prst="rect">
              <a:avLst/>
            </a:prstGeom>
          </p:spPr>
        </p:pic>
        <p:sp>
          <p:nvSpPr>
            <p:cNvPr id="81" name="Text 598"/>
            <p:cNvSpPr txBox="1"/>
            <p:nvPr/>
          </p:nvSpPr>
          <p:spPr>
            <a:xfrm>
              <a:off x="5862492" y="227436"/>
              <a:ext cx="477487" cy="126401"/>
            </a:xfrm>
            <a:prstGeom prst="rect">
              <a:avLst/>
            </a:prstGeom>
            <a:noFill/>
          </p:spPr>
          <p:txBody>
            <a:bodyPr wrap="square" lIns="0" tIns="0" rIns="0" bIns="0" rtlCol="0" anchor="ctr"/>
            <a:lstStyle/>
            <a:p>
              <a:pPr algn="l">
                <a:lnSpc>
                  <a:spcPct val="100000"/>
                </a:lnSpc>
              </a:pPr>
              <a:r>
                <a:rPr sz="750" b="1" dirty="0">
                  <a:latin typeface="Arial" panose="020B0604020202020204" pitchFamily="34" charset="0"/>
                  <a:cs typeface="Arial" panose="020B0604020202020204" pitchFamily="34" charset="0"/>
                </a:rPr>
                <a:t>WRC</a:t>
              </a:r>
              <a:r>
                <a:rPr lang="en-US" sz="750" b="1" dirty="0">
                  <a:latin typeface="Arial" panose="020B0604020202020204" pitchFamily="34" charset="0"/>
                  <a:cs typeface="Arial" panose="020B0604020202020204" pitchFamily="34" charset="0"/>
                </a:rPr>
                <a:t>-27</a:t>
              </a:r>
              <a:endParaRPr sz="750" b="1" dirty="0">
                <a:latin typeface="Arial" panose="020B0604020202020204" pitchFamily="34" charset="0"/>
                <a:cs typeface="Arial" panose="020B0604020202020204" pitchFamily="34" charset="0"/>
              </a:endParaRPr>
            </a:p>
          </p:txBody>
        </p:sp>
        <p:pic>
          <p:nvPicPr>
            <p:cNvPr id="82" name="图片 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8534" y="661287"/>
              <a:ext cx="214013" cy="161486"/>
            </a:xfrm>
            <a:prstGeom prst="rect">
              <a:avLst/>
            </a:prstGeom>
          </p:spPr>
        </p:pic>
        <p:sp>
          <p:nvSpPr>
            <p:cNvPr id="83" name="Text 596"/>
            <p:cNvSpPr txBox="1"/>
            <p:nvPr/>
          </p:nvSpPr>
          <p:spPr>
            <a:xfrm>
              <a:off x="1582501" y="843658"/>
              <a:ext cx="267517"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a:t>
              </a:r>
              <a:r>
                <a:rPr lang="en-US" altLang="zh-CN" sz="750" dirty="0">
                  <a:solidFill>
                    <a:srgbClr val="000000"/>
                  </a:solidFill>
                  <a:latin typeface="Arial" panose="020B0604020202020204" pitchFamily="34" charset="0"/>
                  <a:cs typeface="Arial" panose="020B0604020202020204" pitchFamily="34" charset="0"/>
                </a:rPr>
                <a:t>39</a:t>
              </a:r>
              <a:endParaRPr sz="750" dirty="0">
                <a:solidFill>
                  <a:srgbClr val="000000"/>
                </a:solidFill>
                <a:latin typeface="Arial" panose="020B0604020202020204" pitchFamily="34" charset="0"/>
                <a:cs typeface="Arial" panose="020B0604020202020204" pitchFamily="34" charset="0"/>
              </a:endParaRPr>
            </a:p>
          </p:txBody>
        </p:sp>
        <p:sp>
          <p:nvSpPr>
            <p:cNvPr id="84" name="Text 595"/>
            <p:cNvSpPr txBox="1"/>
            <p:nvPr/>
          </p:nvSpPr>
          <p:spPr>
            <a:xfrm>
              <a:off x="1620095" y="522737"/>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85" name="Text 598"/>
            <p:cNvSpPr txBox="1"/>
            <p:nvPr/>
          </p:nvSpPr>
          <p:spPr>
            <a:xfrm>
              <a:off x="2757076" y="263048"/>
              <a:ext cx="477487" cy="126401"/>
            </a:xfrm>
            <a:prstGeom prst="rect">
              <a:avLst/>
            </a:prstGeom>
            <a:noFill/>
          </p:spPr>
          <p:txBody>
            <a:bodyPr wrap="square" lIns="0" tIns="0" rIns="0" bIns="0" rtlCol="0" anchor="ctr"/>
            <a:lstStyle/>
            <a:p>
              <a:pPr algn="l">
                <a:lnSpc>
                  <a:spcPct val="100000"/>
                </a:lnSpc>
              </a:pPr>
              <a:r>
                <a:rPr sz="750" b="1" dirty="0">
                  <a:latin typeface="Arial" panose="020B0604020202020204" pitchFamily="34" charset="0"/>
                  <a:cs typeface="Arial" panose="020B0604020202020204" pitchFamily="34" charset="0"/>
                </a:rPr>
                <a:t>WRC</a:t>
              </a:r>
              <a:r>
                <a:rPr lang="en-US" sz="750" b="1" dirty="0">
                  <a:latin typeface="Arial" panose="020B0604020202020204" pitchFamily="34" charset="0"/>
                  <a:cs typeface="Arial" panose="020B0604020202020204" pitchFamily="34" charset="0"/>
                </a:rPr>
                <a:t>-</a:t>
              </a:r>
              <a:r>
                <a:rPr lang="en-US" altLang="zh-CN" sz="750" b="1" dirty="0">
                  <a:latin typeface="Arial" panose="020B0604020202020204" pitchFamily="34" charset="0"/>
                  <a:cs typeface="Arial" panose="020B0604020202020204" pitchFamily="34" charset="0"/>
                </a:rPr>
                <a:t>23</a:t>
              </a:r>
              <a:endParaRPr sz="750" b="1" dirty="0">
                <a:latin typeface="Arial" panose="020B0604020202020204" pitchFamily="34" charset="0"/>
                <a:cs typeface="Arial" panose="020B0604020202020204" pitchFamily="34" charset="0"/>
              </a:endParaRPr>
            </a:p>
          </p:txBody>
        </p:sp>
        <p:pic>
          <p:nvPicPr>
            <p:cNvPr id="86" name="图片 8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976" y="661287"/>
              <a:ext cx="214013" cy="161486"/>
            </a:xfrm>
            <a:prstGeom prst="rect">
              <a:avLst/>
            </a:prstGeom>
          </p:spPr>
        </p:pic>
        <p:pic>
          <p:nvPicPr>
            <p:cNvPr id="87" name="图片 8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4102" y="350323"/>
              <a:ext cx="214013" cy="161486"/>
            </a:xfrm>
            <a:prstGeom prst="rect">
              <a:avLst/>
            </a:prstGeom>
          </p:spPr>
        </p:pic>
        <p:pic>
          <p:nvPicPr>
            <p:cNvPr id="88" name="图片 8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292" y="661287"/>
              <a:ext cx="214013" cy="161486"/>
            </a:xfrm>
            <a:prstGeom prst="rect">
              <a:avLst/>
            </a:prstGeom>
          </p:spPr>
        </p:pic>
        <p:pic>
          <p:nvPicPr>
            <p:cNvPr id="89" name="图片 8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6697" y="661287"/>
              <a:ext cx="214013" cy="161486"/>
            </a:xfrm>
            <a:prstGeom prst="rect">
              <a:avLst/>
            </a:prstGeom>
          </p:spPr>
        </p:pic>
        <p:pic>
          <p:nvPicPr>
            <p:cNvPr id="92" name="图片 9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1760" y="661287"/>
              <a:ext cx="214013" cy="161486"/>
            </a:xfrm>
            <a:prstGeom prst="rect">
              <a:avLst/>
            </a:prstGeom>
          </p:spPr>
        </p:pic>
        <p:pic>
          <p:nvPicPr>
            <p:cNvPr id="93" name="图片 9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1879" y="661287"/>
              <a:ext cx="214013" cy="161486"/>
            </a:xfrm>
            <a:prstGeom prst="rect">
              <a:avLst/>
            </a:prstGeom>
          </p:spPr>
        </p:pic>
        <p:pic>
          <p:nvPicPr>
            <p:cNvPr id="94" name="图片 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823" y="661287"/>
              <a:ext cx="214013" cy="161486"/>
            </a:xfrm>
            <a:prstGeom prst="rect">
              <a:avLst/>
            </a:prstGeom>
          </p:spPr>
        </p:pic>
        <p:pic>
          <p:nvPicPr>
            <p:cNvPr id="95" name="图片 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507" y="661287"/>
              <a:ext cx="214013" cy="161486"/>
            </a:xfrm>
            <a:prstGeom prst="rect">
              <a:avLst/>
            </a:prstGeom>
          </p:spPr>
        </p:pic>
        <p:pic>
          <p:nvPicPr>
            <p:cNvPr id="96" name="图片 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634" y="661287"/>
              <a:ext cx="214013" cy="161486"/>
            </a:xfrm>
            <a:prstGeom prst="rect">
              <a:avLst/>
            </a:prstGeom>
          </p:spPr>
        </p:pic>
        <p:pic>
          <p:nvPicPr>
            <p:cNvPr id="97" name="图片 9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571" y="661287"/>
              <a:ext cx="214013" cy="161486"/>
            </a:xfrm>
            <a:prstGeom prst="rect">
              <a:avLst/>
            </a:prstGeom>
          </p:spPr>
        </p:pic>
        <p:sp>
          <p:nvSpPr>
            <p:cNvPr id="100" name="Text 561"/>
            <p:cNvSpPr txBox="1"/>
            <p:nvPr/>
          </p:nvSpPr>
          <p:spPr>
            <a:xfrm>
              <a:off x="5800934" y="515669"/>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1" name="Text 587"/>
            <p:cNvSpPr txBox="1"/>
            <p:nvPr/>
          </p:nvSpPr>
          <p:spPr>
            <a:xfrm>
              <a:off x="6303283" y="522264"/>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2" name="Text 589"/>
            <p:cNvSpPr txBox="1"/>
            <p:nvPr/>
          </p:nvSpPr>
          <p:spPr>
            <a:xfrm>
              <a:off x="6560540" y="522264"/>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3" name="Text 591"/>
            <p:cNvSpPr txBox="1"/>
            <p:nvPr/>
          </p:nvSpPr>
          <p:spPr>
            <a:xfrm>
              <a:off x="6817798" y="522264"/>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4" name="Text 593"/>
            <p:cNvSpPr txBox="1"/>
            <p:nvPr/>
          </p:nvSpPr>
          <p:spPr>
            <a:xfrm>
              <a:off x="7075055" y="522264"/>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5" name="Text 595"/>
            <p:cNvSpPr txBox="1"/>
            <p:nvPr/>
          </p:nvSpPr>
          <p:spPr>
            <a:xfrm>
              <a:off x="7332313" y="522264"/>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6" name="Text 595"/>
            <p:cNvSpPr txBox="1"/>
            <p:nvPr/>
          </p:nvSpPr>
          <p:spPr>
            <a:xfrm>
              <a:off x="7554233" y="523442"/>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7" name="Text 593"/>
            <p:cNvSpPr txBox="1"/>
            <p:nvPr/>
          </p:nvSpPr>
          <p:spPr>
            <a:xfrm>
              <a:off x="7789608" y="516695"/>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8" name="Text 595"/>
            <p:cNvSpPr txBox="1"/>
            <p:nvPr/>
          </p:nvSpPr>
          <p:spPr>
            <a:xfrm>
              <a:off x="8046865" y="516695"/>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sp>
          <p:nvSpPr>
            <p:cNvPr id="109" name="Text 595"/>
            <p:cNvSpPr txBox="1"/>
            <p:nvPr/>
          </p:nvSpPr>
          <p:spPr>
            <a:xfrm>
              <a:off x="8268785" y="517873"/>
              <a:ext cx="218062" cy="115659"/>
            </a:xfrm>
            <a:prstGeom prst="rect">
              <a:avLst/>
            </a:prstGeom>
            <a:noFill/>
          </p:spPr>
          <p:txBody>
            <a:bodyPr wrap="square" lIns="0" tIns="0" rIns="0" bIns="0" rtlCol="0" anchor="ctr"/>
            <a:lstStyle/>
            <a:p>
              <a:pPr algn="l">
                <a:lnSpc>
                  <a:spcPct val="100000"/>
                </a:lnSpc>
              </a:pPr>
              <a:r>
                <a:rPr sz="750" dirty="0">
                  <a:solidFill>
                    <a:srgbClr val="000000"/>
                  </a:solidFill>
                  <a:latin typeface="Arial" panose="020B0604020202020204" pitchFamily="34" charset="0"/>
                  <a:cs typeface="Arial" panose="020B0604020202020204" pitchFamily="34" charset="0"/>
                </a:rPr>
                <a:t>5D</a:t>
              </a:r>
            </a:p>
          </p:txBody>
        </p:sp>
        <p:pic>
          <p:nvPicPr>
            <p:cNvPr id="145" name="图片 144" descr="3gpp"/>
            <p:cNvPicPr>
              <a:picLocks noChangeAspect="1"/>
            </p:cNvPicPr>
            <p:nvPr/>
          </p:nvPicPr>
          <p:blipFill>
            <a:blip r:embed="rId4"/>
            <a:stretch>
              <a:fillRect/>
            </a:stretch>
          </p:blipFill>
          <p:spPr>
            <a:xfrm>
              <a:off x="622438" y="3630159"/>
              <a:ext cx="716915" cy="417830"/>
            </a:xfrm>
            <a:prstGeom prst="rect">
              <a:avLst/>
            </a:prstGeom>
          </p:spPr>
        </p:pic>
        <p:cxnSp>
          <p:nvCxnSpPr>
            <p:cNvPr id="192" name="直接连接符 191"/>
            <p:cNvCxnSpPr/>
            <p:nvPr/>
          </p:nvCxnSpPr>
          <p:spPr>
            <a:xfrm>
              <a:off x="1063595" y="262890"/>
              <a:ext cx="0" cy="4579566"/>
            </a:xfrm>
            <a:prstGeom prst="line">
              <a:avLst/>
            </a:prstGeom>
          </p:spPr>
          <p:style>
            <a:lnRef idx="1">
              <a:schemeClr val="dk1"/>
            </a:lnRef>
            <a:fillRef idx="0">
              <a:schemeClr val="dk1"/>
            </a:fillRef>
            <a:effectRef idx="0">
              <a:schemeClr val="dk1"/>
            </a:effectRef>
            <a:fontRef idx="minor">
              <a:schemeClr val="tx1"/>
            </a:fontRef>
          </p:style>
        </p:cxnSp>
        <p:cxnSp>
          <p:nvCxnSpPr>
            <p:cNvPr id="193" name="直接连接符 192"/>
            <p:cNvCxnSpPr/>
            <p:nvPr/>
          </p:nvCxnSpPr>
          <p:spPr>
            <a:xfrm>
              <a:off x="1811108" y="262890"/>
              <a:ext cx="14958" cy="4579566"/>
            </a:xfrm>
            <a:prstGeom prst="line">
              <a:avLst/>
            </a:prstGeom>
          </p:spPr>
          <p:style>
            <a:lnRef idx="1">
              <a:schemeClr val="dk1"/>
            </a:lnRef>
            <a:fillRef idx="0">
              <a:schemeClr val="dk1"/>
            </a:fillRef>
            <a:effectRef idx="0">
              <a:schemeClr val="dk1"/>
            </a:effectRef>
            <a:fontRef idx="minor">
              <a:schemeClr val="tx1"/>
            </a:fontRef>
          </p:style>
        </p:cxnSp>
        <p:cxnSp>
          <p:nvCxnSpPr>
            <p:cNvPr id="194" name="直接连接符 193"/>
            <p:cNvCxnSpPr/>
            <p:nvPr/>
          </p:nvCxnSpPr>
          <p:spPr>
            <a:xfrm>
              <a:off x="2551813" y="262890"/>
              <a:ext cx="29846" cy="4579566"/>
            </a:xfrm>
            <a:prstGeom prst="line">
              <a:avLst/>
            </a:prstGeom>
          </p:spPr>
          <p:style>
            <a:lnRef idx="1">
              <a:schemeClr val="dk1"/>
            </a:lnRef>
            <a:fillRef idx="0">
              <a:schemeClr val="dk1"/>
            </a:fillRef>
            <a:effectRef idx="0">
              <a:schemeClr val="dk1"/>
            </a:effectRef>
            <a:fontRef idx="minor">
              <a:schemeClr val="tx1"/>
            </a:fontRef>
          </p:style>
        </p:cxnSp>
        <p:cxnSp>
          <p:nvCxnSpPr>
            <p:cNvPr id="195" name="直接连接符 194"/>
            <p:cNvCxnSpPr/>
            <p:nvPr/>
          </p:nvCxnSpPr>
          <p:spPr>
            <a:xfrm>
              <a:off x="3298003" y="262890"/>
              <a:ext cx="26101" cy="4579566"/>
            </a:xfrm>
            <a:prstGeom prst="line">
              <a:avLst/>
            </a:prstGeom>
          </p:spPr>
          <p:style>
            <a:lnRef idx="1">
              <a:schemeClr val="dk1"/>
            </a:lnRef>
            <a:fillRef idx="0">
              <a:schemeClr val="dk1"/>
            </a:fillRef>
            <a:effectRef idx="0">
              <a:schemeClr val="dk1"/>
            </a:effectRef>
            <a:fontRef idx="minor">
              <a:schemeClr val="tx1"/>
            </a:fontRef>
          </p:style>
        </p:cxnSp>
        <p:cxnSp>
          <p:nvCxnSpPr>
            <p:cNvPr id="196" name="直接连接符 195"/>
            <p:cNvCxnSpPr/>
            <p:nvPr/>
          </p:nvCxnSpPr>
          <p:spPr>
            <a:xfrm>
              <a:off x="4020331" y="262890"/>
              <a:ext cx="40296" cy="4579566"/>
            </a:xfrm>
            <a:prstGeom prst="line">
              <a:avLst/>
            </a:prstGeom>
          </p:spPr>
          <p:style>
            <a:lnRef idx="1">
              <a:schemeClr val="dk1"/>
            </a:lnRef>
            <a:fillRef idx="0">
              <a:schemeClr val="dk1"/>
            </a:fillRef>
            <a:effectRef idx="0">
              <a:schemeClr val="dk1"/>
            </a:effectRef>
            <a:fontRef idx="minor">
              <a:schemeClr val="tx1"/>
            </a:fontRef>
          </p:style>
        </p:cxnSp>
        <p:cxnSp>
          <p:nvCxnSpPr>
            <p:cNvPr id="197" name="直接连接符 196"/>
            <p:cNvCxnSpPr/>
            <p:nvPr/>
          </p:nvCxnSpPr>
          <p:spPr>
            <a:xfrm>
              <a:off x="4779696" y="262890"/>
              <a:ext cx="55594" cy="4579566"/>
            </a:xfrm>
            <a:prstGeom prst="line">
              <a:avLst/>
            </a:prstGeom>
          </p:spPr>
          <p:style>
            <a:lnRef idx="1">
              <a:schemeClr val="dk1"/>
            </a:lnRef>
            <a:fillRef idx="0">
              <a:schemeClr val="dk1"/>
            </a:fillRef>
            <a:effectRef idx="0">
              <a:schemeClr val="dk1"/>
            </a:effectRef>
            <a:fontRef idx="minor">
              <a:schemeClr val="tx1"/>
            </a:fontRef>
          </p:style>
        </p:cxnSp>
        <p:cxnSp>
          <p:nvCxnSpPr>
            <p:cNvPr id="198" name="直接连接符 197"/>
            <p:cNvCxnSpPr/>
            <p:nvPr/>
          </p:nvCxnSpPr>
          <p:spPr>
            <a:xfrm>
              <a:off x="5518772" y="262890"/>
              <a:ext cx="39993" cy="4547159"/>
            </a:xfrm>
            <a:prstGeom prst="line">
              <a:avLst/>
            </a:prstGeom>
          </p:spPr>
          <p:style>
            <a:lnRef idx="1">
              <a:schemeClr val="dk1"/>
            </a:lnRef>
            <a:fillRef idx="0">
              <a:schemeClr val="dk1"/>
            </a:fillRef>
            <a:effectRef idx="0">
              <a:schemeClr val="dk1"/>
            </a:effectRef>
            <a:fontRef idx="minor">
              <a:schemeClr val="tx1"/>
            </a:fontRef>
          </p:style>
        </p:cxnSp>
        <p:cxnSp>
          <p:nvCxnSpPr>
            <p:cNvPr id="199" name="直接连接符 198"/>
            <p:cNvCxnSpPr/>
            <p:nvPr/>
          </p:nvCxnSpPr>
          <p:spPr>
            <a:xfrm>
              <a:off x="6268382" y="262890"/>
              <a:ext cx="71597" cy="4579566"/>
            </a:xfrm>
            <a:prstGeom prst="line">
              <a:avLst/>
            </a:prstGeom>
          </p:spPr>
          <p:style>
            <a:lnRef idx="1">
              <a:schemeClr val="dk1"/>
            </a:lnRef>
            <a:fillRef idx="0">
              <a:schemeClr val="dk1"/>
            </a:fillRef>
            <a:effectRef idx="0">
              <a:schemeClr val="dk1"/>
            </a:effectRef>
            <a:fontRef idx="minor">
              <a:schemeClr val="tx1"/>
            </a:fontRef>
          </p:style>
        </p:cxnSp>
        <p:cxnSp>
          <p:nvCxnSpPr>
            <p:cNvPr id="200" name="直接连接符 199"/>
            <p:cNvCxnSpPr/>
            <p:nvPr/>
          </p:nvCxnSpPr>
          <p:spPr>
            <a:xfrm>
              <a:off x="7710220" y="262890"/>
              <a:ext cx="79388" cy="4579566"/>
            </a:xfrm>
            <a:prstGeom prst="line">
              <a:avLst/>
            </a:prstGeom>
          </p:spPr>
          <p:style>
            <a:lnRef idx="1">
              <a:schemeClr val="dk1"/>
            </a:lnRef>
            <a:fillRef idx="0">
              <a:schemeClr val="dk1"/>
            </a:fillRef>
            <a:effectRef idx="0">
              <a:schemeClr val="dk1"/>
            </a:effectRef>
            <a:fontRef idx="minor">
              <a:schemeClr val="tx1"/>
            </a:fontRef>
          </p:style>
        </p:cxnSp>
        <p:cxnSp>
          <p:nvCxnSpPr>
            <p:cNvPr id="201" name="直接连接符 200"/>
            <p:cNvCxnSpPr/>
            <p:nvPr/>
          </p:nvCxnSpPr>
          <p:spPr>
            <a:xfrm>
              <a:off x="7003962" y="262890"/>
              <a:ext cx="31898" cy="4547159"/>
            </a:xfrm>
            <a:prstGeom prst="line">
              <a:avLst/>
            </a:prstGeom>
          </p:spPr>
          <p:style>
            <a:lnRef idx="1">
              <a:schemeClr val="dk1"/>
            </a:lnRef>
            <a:fillRef idx="0">
              <a:schemeClr val="dk1"/>
            </a:fillRef>
            <a:effectRef idx="0">
              <a:schemeClr val="dk1"/>
            </a:effectRef>
            <a:fontRef idx="minor">
              <a:schemeClr val="tx1"/>
            </a:fontRef>
          </p:style>
        </p:cxnSp>
        <p:sp>
          <p:nvSpPr>
            <p:cNvPr id="75" name="矩形 74"/>
            <p:cNvSpPr/>
            <p:nvPr/>
          </p:nvSpPr>
          <p:spPr>
            <a:xfrm>
              <a:off x="5569229" y="1516965"/>
              <a:ext cx="159699" cy="858212"/>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750" dirty="0">
                  <a:solidFill>
                    <a:schemeClr val="tx1"/>
                  </a:solidFill>
                  <a:latin typeface="Arial" panose="020B0604020202020204" pitchFamily="34" charset="0"/>
                  <a:cs typeface="Arial" panose="020B0604020202020204" pitchFamily="34" charset="0"/>
                </a:rPr>
                <a:t>Workshop</a:t>
              </a:r>
              <a:endParaRPr lang="zh-CN" altLang="en-US" sz="750" dirty="0">
                <a:solidFill>
                  <a:schemeClr val="tx1"/>
                </a:solidFill>
                <a:latin typeface="Arial" panose="020B0604020202020204" pitchFamily="34" charset="0"/>
                <a:cs typeface="Arial" panose="020B0604020202020204" pitchFamily="34" charset="0"/>
              </a:endParaRPr>
            </a:p>
          </p:txBody>
        </p:sp>
        <p:sp>
          <p:nvSpPr>
            <p:cNvPr id="110" name="矩形 109"/>
            <p:cNvSpPr/>
            <p:nvPr/>
          </p:nvSpPr>
          <p:spPr>
            <a:xfrm>
              <a:off x="5624292" y="1094676"/>
              <a:ext cx="1541211" cy="315966"/>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Technology Proposals for “IMT-2030”</a:t>
              </a:r>
              <a:endParaRPr lang="zh-CN" altLang="en-US" sz="750" dirty="0">
                <a:solidFill>
                  <a:schemeClr val="tx1"/>
                </a:solidFill>
                <a:latin typeface="Arial" panose="020B0604020202020204" pitchFamily="34" charset="0"/>
                <a:cs typeface="Arial" panose="020B0604020202020204" pitchFamily="34" charset="0"/>
              </a:endParaRPr>
            </a:p>
          </p:txBody>
        </p:sp>
        <p:sp>
          <p:nvSpPr>
            <p:cNvPr id="111" name="矩形 80"/>
            <p:cNvSpPr/>
            <p:nvPr/>
          </p:nvSpPr>
          <p:spPr>
            <a:xfrm>
              <a:off x="3344372" y="1052920"/>
              <a:ext cx="1553770" cy="275837"/>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Technical performance requirements</a:t>
              </a:r>
            </a:p>
          </p:txBody>
        </p:sp>
        <p:sp>
          <p:nvSpPr>
            <p:cNvPr id="112" name="矩形 86"/>
            <p:cNvSpPr/>
            <p:nvPr/>
          </p:nvSpPr>
          <p:spPr>
            <a:xfrm>
              <a:off x="6335788" y="1417860"/>
              <a:ext cx="1307595" cy="196585"/>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Evaluation</a:t>
              </a:r>
            </a:p>
          </p:txBody>
        </p:sp>
        <p:sp>
          <p:nvSpPr>
            <p:cNvPr id="116" name="矩形 115"/>
            <p:cNvSpPr/>
            <p:nvPr/>
          </p:nvSpPr>
          <p:spPr>
            <a:xfrm>
              <a:off x="1917192" y="2006633"/>
              <a:ext cx="1086135" cy="498668"/>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50" dirty="0">
                  <a:solidFill>
                    <a:schemeClr val="tx1"/>
                  </a:solidFill>
                  <a:latin typeface="Arial" panose="020B0604020202020204" pitchFamily="34" charset="0"/>
                  <a:cs typeface="Arial" panose="020B0604020202020204" pitchFamily="34" charset="0"/>
                </a:rPr>
                <a:t>Modifications Resolutions 56</a:t>
              </a:r>
            </a:p>
            <a:p>
              <a:pPr algn="ctr"/>
              <a:r>
                <a:rPr lang="en-US" altLang="zh-CN" sz="750" dirty="0">
                  <a:solidFill>
                    <a:schemeClr val="tx1"/>
                  </a:solidFill>
                  <a:latin typeface="Arial" panose="020B0604020202020204" pitchFamily="34" charset="0"/>
                  <a:cs typeface="Arial" panose="020B0604020202020204" pitchFamily="34" charset="0"/>
                </a:rPr>
                <a:t>or/and possible new Resolution</a:t>
              </a:r>
              <a:endParaRPr lang="zh-CN" altLang="en-US" sz="750" dirty="0">
                <a:solidFill>
                  <a:schemeClr val="tx1"/>
                </a:solidFill>
                <a:latin typeface="Arial" panose="020B0604020202020204" pitchFamily="34" charset="0"/>
                <a:cs typeface="Arial" panose="020B0604020202020204" pitchFamily="34" charset="0"/>
              </a:endParaRPr>
            </a:p>
          </p:txBody>
        </p:sp>
        <p:sp>
          <p:nvSpPr>
            <p:cNvPr id="117" name="矩形 116"/>
            <p:cNvSpPr/>
            <p:nvPr/>
          </p:nvSpPr>
          <p:spPr>
            <a:xfrm>
              <a:off x="1149607" y="1328757"/>
              <a:ext cx="1858138" cy="266597"/>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50" dirty="0">
                  <a:solidFill>
                    <a:schemeClr val="tx1"/>
                  </a:solidFill>
                  <a:latin typeface="Arial" panose="020B0604020202020204" pitchFamily="34" charset="0"/>
                  <a:cs typeface="Arial" panose="020B0604020202020204" pitchFamily="34" charset="0"/>
                </a:rPr>
                <a:t>Recommendation framework of IMT for 2030 and beyond </a:t>
              </a:r>
              <a:endParaRPr lang="zh-CN" altLang="en-US" sz="750" dirty="0">
                <a:solidFill>
                  <a:schemeClr val="tx1"/>
                </a:solidFill>
                <a:latin typeface="Arial" panose="020B0604020202020204" pitchFamily="34" charset="0"/>
                <a:cs typeface="Arial" panose="020B0604020202020204" pitchFamily="34" charset="0"/>
              </a:endParaRPr>
            </a:p>
          </p:txBody>
        </p:sp>
        <p:sp>
          <p:nvSpPr>
            <p:cNvPr id="118" name="矩形 117"/>
            <p:cNvSpPr/>
            <p:nvPr/>
          </p:nvSpPr>
          <p:spPr>
            <a:xfrm>
              <a:off x="1049952" y="1020866"/>
              <a:ext cx="1145153" cy="268655"/>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50" dirty="0">
                  <a:solidFill>
                    <a:schemeClr val="tx1"/>
                  </a:solidFill>
                  <a:latin typeface="Arial" panose="020B0604020202020204" pitchFamily="34" charset="0"/>
                  <a:cs typeface="Arial" panose="020B0604020202020204" pitchFamily="34" charset="0"/>
                </a:rPr>
                <a:t>ITU Report </a:t>
              </a:r>
            </a:p>
            <a:p>
              <a:pPr algn="ctr"/>
              <a:r>
                <a:rPr lang="en-US" altLang="zh-CN" sz="750" dirty="0">
                  <a:solidFill>
                    <a:schemeClr val="tx1"/>
                  </a:solidFill>
                  <a:latin typeface="Arial" panose="020B0604020202020204" pitchFamily="34" charset="0"/>
                  <a:cs typeface="Arial" panose="020B0604020202020204" pitchFamily="34" charset="0"/>
                </a:rPr>
                <a:t>Future Technology trends</a:t>
              </a:r>
              <a:endParaRPr lang="zh-CN" altLang="en-US" sz="750" dirty="0">
                <a:solidFill>
                  <a:schemeClr val="tx1"/>
                </a:solidFill>
                <a:latin typeface="Arial" panose="020B0604020202020204" pitchFamily="34" charset="0"/>
                <a:cs typeface="Arial" panose="020B0604020202020204" pitchFamily="34" charset="0"/>
              </a:endParaRPr>
            </a:p>
          </p:txBody>
        </p:sp>
        <p:sp>
          <p:nvSpPr>
            <p:cNvPr id="119" name="矩形 75"/>
            <p:cNvSpPr/>
            <p:nvPr/>
          </p:nvSpPr>
          <p:spPr>
            <a:xfrm>
              <a:off x="1459842" y="1642673"/>
              <a:ext cx="1547904" cy="305663"/>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Revision of report M.2376 IMT feasibility above 6GHz `</a:t>
              </a:r>
            </a:p>
          </p:txBody>
        </p:sp>
        <p:sp>
          <p:nvSpPr>
            <p:cNvPr id="136" name="右箭头 135"/>
            <p:cNvSpPr/>
            <p:nvPr/>
          </p:nvSpPr>
          <p:spPr>
            <a:xfrm>
              <a:off x="5786571" y="3637561"/>
              <a:ext cx="1451670" cy="431165"/>
            </a:xfrm>
            <a:prstGeom prst="rightArrow">
              <a:avLst/>
            </a:prstGeom>
          </p:spPr>
          <p:style>
            <a:lnRef idx="1">
              <a:schemeClr val="accent6"/>
            </a:lnRef>
            <a:fillRef idx="2">
              <a:schemeClr val="accent6"/>
            </a:fillRef>
            <a:effectRef idx="1">
              <a:schemeClr val="accent6"/>
            </a:effectRef>
            <a:fontRef idx="minor">
              <a:schemeClr val="dk1"/>
            </a:fontRef>
          </p:style>
          <p:txBody>
            <a:bodyPr/>
            <a:lstStyle/>
            <a:p>
              <a:pPr algn="ctr" eaLnBrk="1" latinLnBrk="0" hangingPunct="1">
                <a:lnSpc>
                  <a:spcPts val="1360"/>
                </a:lnSpc>
              </a:pPr>
              <a:r>
                <a:rPr lang="en-US" altLang="zh-CN" sz="1200" dirty="0"/>
                <a:t>RAN 6G WI (R21)</a:t>
              </a:r>
            </a:p>
          </p:txBody>
        </p:sp>
        <p:sp>
          <p:nvSpPr>
            <p:cNvPr id="130" name="文本框 129"/>
            <p:cNvSpPr txBox="1"/>
            <p:nvPr/>
          </p:nvSpPr>
          <p:spPr>
            <a:xfrm>
              <a:off x="4160758" y="4499246"/>
              <a:ext cx="2145675" cy="231523"/>
            </a:xfrm>
            <a:prstGeom prst="rect">
              <a:avLst/>
            </a:prstGeom>
          </p:spPr>
          <p:txBody>
            <a:bodyPr vert="horz" wrap="square" lIns="0" tIns="0" rIns="0" bIns="0" rtlCol="0" anchor="t">
              <a:noAutofit/>
            </a:bodyPr>
            <a:lstStyle/>
            <a:p>
              <a:pPr>
                <a:lnSpc>
                  <a:spcPts val="1400"/>
                </a:lnSpc>
              </a:pPr>
              <a:r>
                <a:rPr kumimoji="1" lang="en-US" altLang="zh-CN" sz="1200" dirty="0">
                  <a:solidFill>
                    <a:srgbClr val="FF0000"/>
                  </a:solidFill>
                  <a:sym typeface="Wingdings" panose="05000000000000000000" pitchFamily="2" charset="2"/>
                </a:rPr>
                <a:t>3GPP 6G Workshop</a:t>
              </a:r>
              <a:endParaRPr kumimoji="1" lang="zh-CN" altLang="en-US" dirty="0">
                <a:solidFill>
                  <a:srgbClr val="FF0000"/>
                </a:solidFill>
                <a:sym typeface="Wingdings" panose="05000000000000000000" pitchFamily="2" charset="2"/>
              </a:endParaRPr>
            </a:p>
            <a:p>
              <a:pPr>
                <a:lnSpc>
                  <a:spcPts val="1400"/>
                </a:lnSpc>
              </a:pPr>
              <a:r>
                <a:rPr kumimoji="1" lang="zh-CN" altLang="en-US" dirty="0">
                  <a:solidFill>
                    <a:srgbClr val="FF0000"/>
                  </a:solidFill>
                  <a:sym typeface="Wingdings" panose="05000000000000000000" pitchFamily="2" charset="2"/>
                </a:rPr>
                <a:t></a:t>
              </a:r>
              <a:endParaRPr kumimoji="1" lang="zh-CN" altLang="en-US" sz="1200" dirty="0">
                <a:solidFill>
                  <a:srgbClr val="FF0000"/>
                </a:solidFill>
              </a:endParaRPr>
            </a:p>
          </p:txBody>
        </p:sp>
      </p:grpSp>
      <p:sp>
        <p:nvSpPr>
          <p:cNvPr id="120" name="矩形 119"/>
          <p:cNvSpPr/>
          <p:nvPr/>
        </p:nvSpPr>
        <p:spPr>
          <a:xfrm>
            <a:off x="5292035" y="2800412"/>
            <a:ext cx="1499702" cy="96716"/>
          </a:xfrm>
          <a:prstGeom prst="rect">
            <a:avLst/>
          </a:prstGeom>
          <a:solidFill>
            <a:schemeClr val="tx2">
              <a:lumMod val="40000"/>
              <a:lumOff val="60000"/>
            </a:schemeClr>
          </a:solidFill>
          <a:ln>
            <a:solidFill>
              <a:schemeClr val="tx2">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900" dirty="0">
                <a:solidFill>
                  <a:schemeClr val="tx1"/>
                </a:solidFill>
              </a:rPr>
              <a:t>Rel-21 </a:t>
            </a:r>
            <a:endParaRPr lang="zh-CN" altLang="en-US" sz="900" dirty="0">
              <a:solidFill>
                <a:schemeClr val="tx1"/>
              </a:solidFill>
            </a:endParaRPr>
          </a:p>
        </p:txBody>
      </p:sp>
      <p:sp>
        <p:nvSpPr>
          <p:cNvPr id="122" name="矩形 121"/>
          <p:cNvSpPr/>
          <p:nvPr/>
        </p:nvSpPr>
        <p:spPr>
          <a:xfrm>
            <a:off x="3934293" y="2631838"/>
            <a:ext cx="1724422" cy="108898"/>
          </a:xfrm>
          <a:prstGeom prst="rect">
            <a:avLst/>
          </a:prstGeom>
          <a:solidFill>
            <a:schemeClr val="tx2">
              <a:lumMod val="75000"/>
            </a:schemeClr>
          </a:solidFill>
          <a:ln>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900" dirty="0">
                <a:solidFill>
                  <a:schemeClr val="bg1"/>
                </a:solidFill>
              </a:rPr>
              <a:t>Rel-20 </a:t>
            </a:r>
            <a:endParaRPr lang="zh-CN" altLang="en-US" sz="900" dirty="0">
              <a:solidFill>
                <a:schemeClr val="bg1"/>
              </a:solidFill>
            </a:endParaRPr>
          </a:p>
        </p:txBody>
      </p:sp>
      <p:sp>
        <p:nvSpPr>
          <p:cNvPr id="123" name="矩形 122"/>
          <p:cNvSpPr/>
          <p:nvPr/>
        </p:nvSpPr>
        <p:spPr>
          <a:xfrm>
            <a:off x="2822446" y="2780875"/>
            <a:ext cx="1509697" cy="122144"/>
          </a:xfrm>
          <a:prstGeom prst="rect">
            <a:avLst/>
          </a:prstGeom>
          <a:solidFill>
            <a:schemeClr val="tx2">
              <a:lumMod val="40000"/>
              <a:lumOff val="60000"/>
            </a:schemeClr>
          </a:solidFill>
          <a:ln>
            <a:solidFill>
              <a:schemeClr val="tx2">
                <a:lumMod val="20000"/>
                <a:lumOff val="8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900" dirty="0">
                <a:solidFill>
                  <a:schemeClr val="tx1"/>
                </a:solidFill>
              </a:rPr>
              <a:t>Rel-19 </a:t>
            </a:r>
            <a:endParaRPr lang="zh-CN" altLang="en-US" sz="900" dirty="0">
              <a:solidFill>
                <a:schemeClr val="tx1"/>
              </a:solidFill>
            </a:endParaRPr>
          </a:p>
        </p:txBody>
      </p:sp>
      <p:sp>
        <p:nvSpPr>
          <p:cNvPr id="124" name="矩形 123"/>
          <p:cNvSpPr/>
          <p:nvPr/>
        </p:nvSpPr>
        <p:spPr>
          <a:xfrm>
            <a:off x="1528594" y="2639043"/>
            <a:ext cx="1672878" cy="101693"/>
          </a:xfrm>
          <a:prstGeom prst="rect">
            <a:avLst/>
          </a:prstGeom>
          <a:solidFill>
            <a:schemeClr val="tx2">
              <a:lumMod val="75000"/>
            </a:schemeClr>
          </a:solidFill>
          <a:ln>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900" dirty="0">
                <a:solidFill>
                  <a:schemeClr val="bg1"/>
                </a:solidFill>
              </a:rPr>
              <a:t>Rel-18</a:t>
            </a:r>
            <a:endParaRPr lang="zh-CN" altLang="en-US" sz="900" dirty="0">
              <a:solidFill>
                <a:schemeClr val="bg1"/>
              </a:solidFill>
            </a:endParaRPr>
          </a:p>
        </p:txBody>
      </p:sp>
      <p:sp>
        <p:nvSpPr>
          <p:cNvPr id="125" name="右箭头 124"/>
          <p:cNvSpPr/>
          <p:nvPr/>
        </p:nvSpPr>
        <p:spPr>
          <a:xfrm>
            <a:off x="3430756" y="2867988"/>
            <a:ext cx="1605250" cy="431165"/>
          </a:xfrm>
          <a:prstGeom prst="rightArrow">
            <a:avLst/>
          </a:prstGeom>
          <a:solidFill>
            <a:schemeClr val="accent1">
              <a:lumMod val="20000"/>
              <a:lumOff val="80000"/>
            </a:schemeClr>
          </a:solidFill>
          <a:ln>
            <a:solidFill>
              <a:schemeClr val="accent1">
                <a:lumMod val="20000"/>
                <a:lumOff val="80000"/>
              </a:schemeClr>
            </a:solidFill>
          </a:ln>
        </p:spPr>
        <p:style>
          <a:lnRef idx="1">
            <a:schemeClr val="accent3"/>
          </a:lnRef>
          <a:fillRef idx="2">
            <a:schemeClr val="accent3"/>
          </a:fillRef>
          <a:effectRef idx="1">
            <a:schemeClr val="accent3"/>
          </a:effectRef>
          <a:fontRef idx="minor">
            <a:schemeClr val="dk1"/>
          </a:fontRef>
        </p:style>
        <p:txBody>
          <a:bodyPr wrap="square" lIns="0" tIns="0" rIns="0" bIns="0"/>
          <a:lstStyle/>
          <a:p>
            <a:pPr algn="ctr" eaLnBrk="1" latinLnBrk="0" hangingPunct="1"/>
            <a:r>
              <a:rPr lang="en-US" altLang="zh-CN" sz="700" b="1" dirty="0"/>
              <a:t>SA1 6G SI+WI </a:t>
            </a:r>
          </a:p>
          <a:p>
            <a:pPr algn="ctr" eaLnBrk="1" latinLnBrk="0" hangingPunct="1"/>
            <a:r>
              <a:rPr lang="en-US" altLang="zh-CN" sz="700" b="1" dirty="0"/>
              <a:t>(R20+R21) </a:t>
            </a:r>
          </a:p>
        </p:txBody>
      </p:sp>
      <p:cxnSp>
        <p:nvCxnSpPr>
          <p:cNvPr id="78" name="直接连接符 77"/>
          <p:cNvCxnSpPr>
            <a:cxnSpLocks/>
          </p:cNvCxnSpPr>
          <p:nvPr/>
        </p:nvCxnSpPr>
        <p:spPr>
          <a:xfrm flipV="1">
            <a:off x="264128" y="2455432"/>
            <a:ext cx="8071087" cy="45816"/>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134" name="矩形 80"/>
          <p:cNvSpPr/>
          <p:nvPr/>
        </p:nvSpPr>
        <p:spPr>
          <a:xfrm>
            <a:off x="3379083" y="1370543"/>
            <a:ext cx="1296321" cy="227205"/>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Evaluation criteria &amp; methodology </a:t>
            </a:r>
          </a:p>
        </p:txBody>
      </p:sp>
      <p:sp>
        <p:nvSpPr>
          <p:cNvPr id="135" name="矩形 80"/>
          <p:cNvSpPr/>
          <p:nvPr/>
        </p:nvSpPr>
        <p:spPr>
          <a:xfrm>
            <a:off x="3934107" y="1626358"/>
            <a:ext cx="1036692" cy="555175"/>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Requirements, Evaluation criteria &amp; Submission Templates</a:t>
            </a:r>
          </a:p>
        </p:txBody>
      </p:sp>
      <p:sp>
        <p:nvSpPr>
          <p:cNvPr id="139" name="矩形 86"/>
          <p:cNvSpPr/>
          <p:nvPr/>
        </p:nvSpPr>
        <p:spPr>
          <a:xfrm>
            <a:off x="5425437" y="1646453"/>
            <a:ext cx="1993953" cy="166749"/>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Consensus building</a:t>
            </a:r>
          </a:p>
        </p:txBody>
      </p:sp>
      <p:sp>
        <p:nvSpPr>
          <p:cNvPr id="141" name="矩形 86"/>
          <p:cNvSpPr/>
          <p:nvPr/>
        </p:nvSpPr>
        <p:spPr>
          <a:xfrm>
            <a:off x="6681996" y="1851812"/>
            <a:ext cx="861785" cy="285852"/>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Outcome &amp; Decision</a:t>
            </a:r>
          </a:p>
        </p:txBody>
      </p:sp>
      <p:sp>
        <p:nvSpPr>
          <p:cNvPr id="142" name="矩形 86"/>
          <p:cNvSpPr/>
          <p:nvPr/>
        </p:nvSpPr>
        <p:spPr>
          <a:xfrm>
            <a:off x="6895259" y="2174961"/>
            <a:ext cx="811574" cy="286101"/>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225"/>
              </a:spcAft>
            </a:pPr>
            <a:r>
              <a:rPr lang="en-US" altLang="zh-CN" sz="750" dirty="0">
                <a:solidFill>
                  <a:schemeClr val="tx1"/>
                </a:solidFill>
                <a:latin typeface="Arial" panose="020B0604020202020204" pitchFamily="34" charset="0"/>
                <a:cs typeface="Arial" panose="020B0604020202020204" pitchFamily="34" charset="0"/>
              </a:rPr>
              <a:t>IMT-2030 Specification</a:t>
            </a:r>
          </a:p>
        </p:txBody>
      </p:sp>
      <p:grpSp>
        <p:nvGrpSpPr>
          <p:cNvPr id="132" name="组合 131"/>
          <p:cNvGrpSpPr/>
          <p:nvPr/>
        </p:nvGrpSpPr>
        <p:grpSpPr>
          <a:xfrm>
            <a:off x="3915027" y="3511658"/>
            <a:ext cx="1743687" cy="431165"/>
            <a:chOff x="-1224984" y="1733062"/>
            <a:chExt cx="1017195" cy="431165"/>
          </a:xfrm>
        </p:grpSpPr>
        <p:sp>
          <p:nvSpPr>
            <p:cNvPr id="133" name="右箭头 132"/>
            <p:cNvSpPr/>
            <p:nvPr/>
          </p:nvSpPr>
          <p:spPr>
            <a:xfrm>
              <a:off x="-1224984" y="1733062"/>
              <a:ext cx="1017195" cy="431165"/>
            </a:xfrm>
            <a:prstGeom prst="rightArrow">
              <a:avLst/>
            </a:prstGeom>
          </p:spPr>
          <p:style>
            <a:lnRef idx="1">
              <a:schemeClr val="accent3"/>
            </a:lnRef>
            <a:fillRef idx="2">
              <a:schemeClr val="accent3"/>
            </a:fillRef>
            <a:effectRef idx="1">
              <a:schemeClr val="accent3"/>
            </a:effectRef>
            <a:fontRef idx="minor">
              <a:schemeClr val="dk1"/>
            </a:fontRef>
          </p:style>
          <p:txBody>
            <a:bodyPr/>
            <a:lstStyle/>
            <a:p>
              <a:pPr algn="ctr" eaLnBrk="1" latinLnBrk="0" hangingPunct="1">
                <a:lnSpc>
                  <a:spcPts val="1360"/>
                </a:lnSpc>
              </a:pPr>
              <a:endParaRPr lang="en-US" altLang="zh-CN" sz="1000" dirty="0"/>
            </a:p>
          </p:txBody>
        </p:sp>
        <p:sp>
          <p:nvSpPr>
            <p:cNvPr id="137" name="文本框 136"/>
            <p:cNvSpPr txBox="1"/>
            <p:nvPr/>
          </p:nvSpPr>
          <p:spPr>
            <a:xfrm>
              <a:off x="-1182745" y="1849066"/>
              <a:ext cx="945136" cy="199158"/>
            </a:xfrm>
            <a:prstGeom prst="rect">
              <a:avLst/>
            </a:prstGeom>
          </p:spPr>
          <p:txBody>
            <a:bodyPr vert="horz" wrap="square" lIns="0" tIns="0" rIns="0" bIns="0" rtlCol="0" anchor="t">
              <a:noAutofit/>
            </a:bodyPr>
            <a:lstStyle/>
            <a:p>
              <a:r>
                <a:rPr kumimoji="1" lang="en-US" altLang="zh-CN" sz="1100" dirty="0"/>
                <a:t>RAN 6G TECH SI (R20)</a:t>
              </a:r>
              <a:endParaRPr kumimoji="1" lang="zh-CN" altLang="en-US" sz="1100" dirty="0"/>
            </a:p>
          </p:txBody>
        </p:sp>
      </p:grpSp>
      <p:sp>
        <p:nvSpPr>
          <p:cNvPr id="143" name="右箭头 142"/>
          <p:cNvSpPr/>
          <p:nvPr/>
        </p:nvSpPr>
        <p:spPr>
          <a:xfrm>
            <a:off x="5052050" y="4084982"/>
            <a:ext cx="973404" cy="435965"/>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latinLnBrk="0" hangingPunct="1"/>
            <a:r>
              <a:rPr lang="en-US" altLang="zh-CN" sz="800" dirty="0"/>
              <a:t>SA2 6G WI (R21)</a:t>
            </a:r>
          </a:p>
        </p:txBody>
      </p:sp>
      <p:sp>
        <p:nvSpPr>
          <p:cNvPr id="144" name="右箭头 143"/>
          <p:cNvSpPr/>
          <p:nvPr/>
        </p:nvSpPr>
        <p:spPr>
          <a:xfrm>
            <a:off x="6027074" y="4349548"/>
            <a:ext cx="716896" cy="431572"/>
          </a:xfrm>
          <a:prstGeom prst="rightArrow">
            <a:avLst/>
          </a:prstGeom>
          <a:solidFill>
            <a:schemeClr val="accent3">
              <a:lumMod val="20000"/>
              <a:lumOff val="80000"/>
            </a:schemeClr>
          </a:solidFill>
        </p:spPr>
        <p:style>
          <a:lnRef idx="1">
            <a:schemeClr val="accent6"/>
          </a:lnRef>
          <a:fillRef idx="2">
            <a:schemeClr val="accent6"/>
          </a:fillRef>
          <a:effectRef idx="1">
            <a:schemeClr val="accent6"/>
          </a:effectRef>
          <a:fontRef idx="minor">
            <a:schemeClr val="dk1"/>
          </a:fontRef>
        </p:style>
        <p:txBody>
          <a:bodyPr anchor="ctr"/>
          <a:lstStyle/>
          <a:p>
            <a:pPr algn="ctr" eaLnBrk="1" latinLnBrk="0" hangingPunct="1"/>
            <a:r>
              <a:rPr lang="en-US" altLang="zh-CN" sz="700" dirty="0"/>
              <a:t>CT 6G </a:t>
            </a:r>
            <a:r>
              <a:rPr lang="en-US" altLang="zh-CN" sz="700" dirty="0" smtClean="0"/>
              <a:t>WI(Rel-21</a:t>
            </a:r>
            <a:r>
              <a:rPr lang="en-US" altLang="zh-CN" sz="700" dirty="0"/>
              <a:t>)</a:t>
            </a:r>
          </a:p>
        </p:txBody>
      </p:sp>
      <p:sp>
        <p:nvSpPr>
          <p:cNvPr id="148" name="矩形 147">
            <a:extLst>
              <a:ext uri="{FF2B5EF4-FFF2-40B4-BE49-F238E27FC236}">
                <a16:creationId xmlns="" xmlns:a16="http://schemas.microsoft.com/office/drawing/2014/main" id="{5301DA01-EB2C-49C3-99E9-B46CF9BE670E}"/>
              </a:ext>
            </a:extLst>
          </p:cNvPr>
          <p:cNvSpPr/>
          <p:nvPr/>
        </p:nvSpPr>
        <p:spPr>
          <a:xfrm>
            <a:off x="2677192" y="2410332"/>
            <a:ext cx="830017" cy="132204"/>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Arial" panose="020B0604020202020204" pitchFamily="34" charset="0"/>
                <a:cs typeface="Arial" panose="020B0604020202020204" pitchFamily="34" charset="0"/>
              </a:rPr>
              <a:t>Background &amp; Process</a:t>
            </a:r>
            <a:endParaRPr lang="zh-CN" altLang="en-US" sz="600" dirty="0">
              <a:solidFill>
                <a:schemeClr val="tx1"/>
              </a:solidFill>
              <a:latin typeface="Arial" panose="020B0604020202020204" pitchFamily="34" charset="0"/>
              <a:cs typeface="Arial" panose="020B0604020202020204" pitchFamily="34" charset="0"/>
            </a:endParaRPr>
          </a:p>
        </p:txBody>
      </p:sp>
      <p:sp>
        <p:nvSpPr>
          <p:cNvPr id="149" name="矩形 148">
            <a:extLst>
              <a:ext uri="{FF2B5EF4-FFF2-40B4-BE49-F238E27FC236}">
                <a16:creationId xmlns="" xmlns:a16="http://schemas.microsoft.com/office/drawing/2014/main" id="{A52A9883-5648-4056-87E4-9E9F215339F2}"/>
              </a:ext>
            </a:extLst>
          </p:cNvPr>
          <p:cNvSpPr/>
          <p:nvPr/>
        </p:nvSpPr>
        <p:spPr>
          <a:xfrm>
            <a:off x="3185551" y="2198046"/>
            <a:ext cx="1564231" cy="165985"/>
          </a:xfrm>
          <a:prstGeom prst="rect">
            <a:avLst/>
          </a:prstGeom>
          <a:solidFill>
            <a:srgbClr val="53D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 dirty="0">
                <a:solidFill>
                  <a:schemeClr val="tx1"/>
                </a:solidFill>
                <a:latin typeface="Arial" panose="020B0604020202020204" pitchFamily="34" charset="0"/>
                <a:cs typeface="Arial" panose="020B0604020202020204" pitchFamily="34" charset="0"/>
              </a:rPr>
              <a:t>Circular Letter (and latter addenda)</a:t>
            </a:r>
            <a:endParaRPr lang="zh-CN" altLang="en-US" sz="600" dirty="0">
              <a:solidFill>
                <a:schemeClr val="tx1"/>
              </a:solidFill>
              <a:latin typeface="Arial" panose="020B0604020202020204" pitchFamily="34" charset="0"/>
              <a:cs typeface="Arial" panose="020B0604020202020204" pitchFamily="34" charset="0"/>
            </a:endParaRPr>
          </a:p>
        </p:txBody>
      </p:sp>
      <p:sp>
        <p:nvSpPr>
          <p:cNvPr id="153" name="右箭头 128">
            <a:extLst>
              <a:ext uri="{FF2B5EF4-FFF2-40B4-BE49-F238E27FC236}">
                <a16:creationId xmlns="" xmlns:a16="http://schemas.microsoft.com/office/drawing/2014/main" id="{5B362708-C528-4C57-9074-04A94D2D41C1}"/>
              </a:ext>
            </a:extLst>
          </p:cNvPr>
          <p:cNvSpPr/>
          <p:nvPr/>
        </p:nvSpPr>
        <p:spPr>
          <a:xfrm>
            <a:off x="3722342" y="3115241"/>
            <a:ext cx="974707" cy="559435"/>
          </a:xfrm>
          <a:prstGeom prst="rightArrow">
            <a:avLst/>
          </a:prstGeom>
        </p:spPr>
        <p:style>
          <a:lnRef idx="1">
            <a:schemeClr val="accent1"/>
          </a:lnRef>
          <a:fillRef idx="3">
            <a:schemeClr val="accent1"/>
          </a:fillRef>
          <a:effectRef idx="2">
            <a:schemeClr val="accent1"/>
          </a:effectRef>
          <a:fontRef idx="minor">
            <a:schemeClr val="lt1"/>
          </a:fontRef>
        </p:style>
        <p:txBody>
          <a:bodyPr anchor="ctr" anchorCtr="0"/>
          <a:lstStyle/>
          <a:p>
            <a:pPr algn="ctr" eaLnBrk="1" latinLnBrk="0" hangingPunct="1"/>
            <a:r>
              <a:rPr lang="en-US" altLang="zh-CN" sz="800" b="1" dirty="0">
                <a:solidFill>
                  <a:schemeClr val="tx1"/>
                </a:solidFill>
              </a:rPr>
              <a:t>RAN 6G REQ SI </a:t>
            </a:r>
            <a:r>
              <a:rPr lang="en-US" altLang="zh-CN" sz="700" b="1" dirty="0">
                <a:solidFill>
                  <a:schemeClr val="tx1"/>
                </a:solidFill>
              </a:rPr>
              <a:t>(R20)</a:t>
            </a:r>
            <a:r>
              <a:rPr lang="en-US" altLang="zh-CN" sz="900" b="1" dirty="0">
                <a:solidFill>
                  <a:schemeClr val="tx1"/>
                </a:solidFill>
              </a:rPr>
              <a:t> </a:t>
            </a:r>
          </a:p>
        </p:txBody>
      </p:sp>
      <p:pic>
        <p:nvPicPr>
          <p:cNvPr id="154" name="图片 153">
            <a:extLst>
              <a:ext uri="{FF2B5EF4-FFF2-40B4-BE49-F238E27FC236}">
                <a16:creationId xmlns="" xmlns:a16="http://schemas.microsoft.com/office/drawing/2014/main" id="{841F0341-64B4-4CAA-A420-8B496AD0EAD0}"/>
              </a:ext>
            </a:extLst>
          </p:cNvPr>
          <p:cNvPicPr>
            <a:picLocks noChangeAspect="1"/>
          </p:cNvPicPr>
          <p:nvPr/>
        </p:nvPicPr>
        <p:blipFill>
          <a:blip r:embed="rId5"/>
          <a:stretch>
            <a:fillRect/>
          </a:stretch>
        </p:blipFill>
        <p:spPr>
          <a:xfrm>
            <a:off x="42563" y="1458953"/>
            <a:ext cx="653967" cy="487265"/>
          </a:xfrm>
          <a:prstGeom prst="rect">
            <a:avLst/>
          </a:prstGeom>
        </p:spPr>
      </p:pic>
      <p:sp>
        <p:nvSpPr>
          <p:cNvPr id="131" name="矩形 130">
            <a:extLst>
              <a:ext uri="{FF2B5EF4-FFF2-40B4-BE49-F238E27FC236}">
                <a16:creationId xmlns="" xmlns:a16="http://schemas.microsoft.com/office/drawing/2014/main" id="{5B0E30CD-8AF3-4FE0-A327-99FDDD12A37E}"/>
              </a:ext>
            </a:extLst>
          </p:cNvPr>
          <p:cNvSpPr/>
          <p:nvPr/>
        </p:nvSpPr>
        <p:spPr>
          <a:xfrm>
            <a:off x="6555837" y="2604924"/>
            <a:ext cx="1662768" cy="96716"/>
          </a:xfrm>
          <a:prstGeom prst="rect">
            <a:avLst/>
          </a:prstGeom>
          <a:solidFill>
            <a:schemeClr val="tx2">
              <a:lumMod val="75000"/>
            </a:schemeClr>
          </a:solidFill>
          <a:ln>
            <a:solidFill>
              <a:schemeClr val="tx2">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900" dirty="0">
                <a:solidFill>
                  <a:schemeClr val="bg1"/>
                </a:solidFill>
              </a:rPr>
              <a:t>Rel-22</a:t>
            </a:r>
            <a:endParaRPr lang="zh-CN" altLang="en-US" sz="900" dirty="0">
              <a:solidFill>
                <a:schemeClr val="bg1"/>
              </a:solidFill>
            </a:endParaRPr>
          </a:p>
        </p:txBody>
      </p:sp>
      <p:cxnSp>
        <p:nvCxnSpPr>
          <p:cNvPr id="3" name="直接箭头连接符 2">
            <a:extLst>
              <a:ext uri="{FF2B5EF4-FFF2-40B4-BE49-F238E27FC236}">
                <a16:creationId xmlns="" xmlns:a16="http://schemas.microsoft.com/office/drawing/2014/main" id="{3947EEDA-B9FD-46D3-97D7-C50B69F89D0A}"/>
              </a:ext>
            </a:extLst>
          </p:cNvPr>
          <p:cNvCxnSpPr>
            <a:cxnSpLocks/>
          </p:cNvCxnSpPr>
          <p:nvPr/>
        </p:nvCxnSpPr>
        <p:spPr>
          <a:xfrm flipV="1">
            <a:off x="6899560" y="2488715"/>
            <a:ext cx="805" cy="1189709"/>
          </a:xfrm>
          <a:prstGeom prst="straightConnector1">
            <a:avLst/>
          </a:prstGeom>
          <a:ln>
            <a:solidFill>
              <a:srgbClr val="002060"/>
            </a:solidFill>
            <a:tailEnd type="triangle"/>
          </a:ln>
        </p:spPr>
        <p:style>
          <a:lnRef idx="2">
            <a:schemeClr val="accent1"/>
          </a:lnRef>
          <a:fillRef idx="0">
            <a:schemeClr val="accent1"/>
          </a:fillRef>
          <a:effectRef idx="1">
            <a:schemeClr val="accent1"/>
          </a:effectRef>
          <a:fontRef idx="minor">
            <a:schemeClr val="tx1"/>
          </a:fontRef>
        </p:style>
      </p:cxnSp>
      <p:sp>
        <p:nvSpPr>
          <p:cNvPr id="138" name="文本框 137">
            <a:extLst>
              <a:ext uri="{FF2B5EF4-FFF2-40B4-BE49-F238E27FC236}">
                <a16:creationId xmlns="" xmlns:a16="http://schemas.microsoft.com/office/drawing/2014/main" id="{59F91BDC-6A3E-4B2E-A9D5-6BB55965CE55}"/>
              </a:ext>
            </a:extLst>
          </p:cNvPr>
          <p:cNvSpPr txBox="1"/>
          <p:nvPr/>
        </p:nvSpPr>
        <p:spPr>
          <a:xfrm>
            <a:off x="6897036" y="3597708"/>
            <a:ext cx="2956461" cy="337767"/>
          </a:xfrm>
          <a:prstGeom prst="rect">
            <a:avLst/>
          </a:prstGeom>
        </p:spPr>
        <p:txBody>
          <a:bodyPr vert="horz" lIns="0" tIns="0" rIns="0" bIns="0" rtlCol="0" anchor="t">
            <a:noAutofit/>
          </a:bodyPr>
          <a:lstStyle>
            <a:defPPr>
              <a:defRPr lang="zh-CN"/>
            </a:defPPr>
            <a:lvl1pPr>
              <a:defRPr kumimoji="1" sz="1600">
                <a:latin typeface="Times New Roman" panose="02020603050405020304" pitchFamily="18" charset="0"/>
                <a:cs typeface="Times New Roman" panose="02020603050405020304" pitchFamily="18" charset="0"/>
              </a:defRPr>
            </a:lvl1pPr>
          </a:lstStyle>
          <a:p>
            <a:r>
              <a:rPr lang="en-US" altLang="zh-CN" sz="1100" b="1" i="1" dirty="0"/>
              <a:t> Submission to ITU</a:t>
            </a:r>
          </a:p>
          <a:p>
            <a:pPr marL="171450" indent="-171450">
              <a:buFont typeface="Arial" panose="020B0604020202020204" pitchFamily="34" charset="0"/>
              <a:buChar char="•"/>
            </a:pPr>
            <a:endParaRPr lang="zh-CN" altLang="en-US" sz="1100" b="1" i="1" dirty="0"/>
          </a:p>
        </p:txBody>
      </p:sp>
      <p:sp>
        <p:nvSpPr>
          <p:cNvPr id="147" name="矩形 146">
            <a:extLst>
              <a:ext uri="{FF2B5EF4-FFF2-40B4-BE49-F238E27FC236}">
                <a16:creationId xmlns="" xmlns:a16="http://schemas.microsoft.com/office/drawing/2014/main" id="{0D2C3F17-1053-48B8-B8A7-5DA4F92DEF52}"/>
              </a:ext>
            </a:extLst>
          </p:cNvPr>
          <p:cNvSpPr/>
          <p:nvPr/>
        </p:nvSpPr>
        <p:spPr>
          <a:xfrm>
            <a:off x="264128" y="4076464"/>
            <a:ext cx="3045497" cy="369332"/>
          </a:xfrm>
          <a:prstGeom prst="rect">
            <a:avLst/>
          </a:prstGeom>
        </p:spPr>
        <p:txBody>
          <a:bodyPr wrap="square">
            <a:spAutoFit/>
          </a:bodyPr>
          <a:lstStyle/>
          <a:p>
            <a:r>
              <a:rPr lang="en-US" altLang="zh-CN" i="1" dirty="0">
                <a:solidFill>
                  <a:schemeClr val="accent6">
                    <a:lumMod val="75000"/>
                  </a:schemeClr>
                </a:solidFill>
              </a:rPr>
              <a:t>Potential </a:t>
            </a:r>
            <a:r>
              <a:rPr lang="en-US" altLang="zh-CN" i="1" dirty="0" smtClean="0">
                <a:solidFill>
                  <a:schemeClr val="accent6">
                    <a:lumMod val="75000"/>
                  </a:schemeClr>
                </a:solidFill>
              </a:rPr>
              <a:t>3GPP 6G Timeline</a:t>
            </a:r>
            <a:endParaRPr lang="en-US" altLang="zh-CN" i="1" dirty="0">
              <a:solidFill>
                <a:schemeClr val="accent6">
                  <a:lumMod val="75000"/>
                </a:schemeClr>
              </a:solidFill>
            </a:endParaRPr>
          </a:p>
        </p:txBody>
      </p:sp>
      <p:sp>
        <p:nvSpPr>
          <p:cNvPr id="140" name="右箭头 139"/>
          <p:cNvSpPr/>
          <p:nvPr/>
        </p:nvSpPr>
        <p:spPr>
          <a:xfrm>
            <a:off x="3934293" y="4094289"/>
            <a:ext cx="1218936" cy="413245"/>
          </a:xfrm>
          <a:prstGeom prst="rightArrow">
            <a:avLst/>
          </a:prstGeom>
        </p:spPr>
        <p:style>
          <a:lnRef idx="1">
            <a:schemeClr val="accent3"/>
          </a:lnRef>
          <a:fillRef idx="2">
            <a:schemeClr val="accent3"/>
          </a:fillRef>
          <a:effectRef idx="1">
            <a:schemeClr val="accent3"/>
          </a:effectRef>
          <a:fontRef idx="minor">
            <a:schemeClr val="dk1"/>
          </a:fontRef>
        </p:style>
        <p:txBody>
          <a:bodyPr anchor="ctr"/>
          <a:lstStyle/>
          <a:p>
            <a:pPr algn="ctr" eaLnBrk="1" latinLnBrk="0" hangingPunct="1">
              <a:lnSpc>
                <a:spcPts val="1360"/>
              </a:lnSpc>
            </a:pPr>
            <a:r>
              <a:rPr lang="en-US" altLang="zh-CN" sz="800" dirty="0" smtClean="0"/>
              <a:t>SA2 </a:t>
            </a:r>
            <a:r>
              <a:rPr lang="en-US" altLang="zh-CN" sz="800" dirty="0"/>
              <a:t>6G SI (R20)</a:t>
            </a:r>
          </a:p>
        </p:txBody>
      </p:sp>
    </p:spTree>
    <p:extLst>
      <p:ext uri="{BB962C8B-B14F-4D97-AF65-F5344CB8AC3E}">
        <p14:creationId xmlns:p14="http://schemas.microsoft.com/office/powerpoint/2010/main" val="1649437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84040" y="899573"/>
            <a:ext cx="8959960" cy="4243927"/>
          </a:xfrm>
        </p:spPr>
        <p:txBody>
          <a:bodyPr/>
          <a:lstStyle/>
          <a:p>
            <a:pPr marL="285750" indent="-285750" hangingPunct="0">
              <a:buFont typeface="Arial" panose="020B0604020202020204" pitchFamily="34" charset="0"/>
              <a:buChar char="•"/>
            </a:pPr>
            <a:r>
              <a:rPr lang="en-US" altLang="zh-CN" sz="1400" dirty="0"/>
              <a:t>6G study can start in Rel-20 and the follow-up normative work can start in Rel-21</a:t>
            </a:r>
          </a:p>
          <a:p>
            <a:pPr marL="1028700" lvl="1" hangingPunct="0">
              <a:buFont typeface="Arial" panose="020B0604020202020204" pitchFamily="34" charset="0"/>
              <a:buChar char="•"/>
            </a:pPr>
            <a:r>
              <a:rPr lang="en-US" altLang="zh-CN" dirty="0"/>
              <a:t>Rel-21 is the only release for IMT-2030 specification submission to ITU by 2030.  </a:t>
            </a:r>
          </a:p>
          <a:p>
            <a:pPr marL="1428750" lvl="2" hangingPunct="0"/>
            <a:r>
              <a:rPr lang="en-US" altLang="zh-CN" dirty="0" smtClean="0"/>
              <a:t>IMT-2030 specification submission at Jun 2029</a:t>
            </a:r>
            <a:endParaRPr lang="en-US" altLang="zh-CN" dirty="0"/>
          </a:p>
          <a:p>
            <a:pPr marL="1028700" lvl="1" hangingPunct="0">
              <a:buFont typeface="Arial" panose="020B0604020202020204" pitchFamily="34" charset="0"/>
              <a:buChar char="•"/>
            </a:pPr>
            <a:endParaRPr lang="en-US" altLang="zh-CN" sz="1000" dirty="0"/>
          </a:p>
          <a:p>
            <a:pPr marL="285750" indent="-285750" hangingPunct="0">
              <a:buFont typeface="Arial" panose="020B0604020202020204" pitchFamily="34" charset="0"/>
              <a:buChar char="•"/>
            </a:pPr>
            <a:r>
              <a:rPr lang="en-US" altLang="zh-CN" sz="1400" dirty="0" smtClean="0"/>
              <a:t>Sufficient </a:t>
            </a:r>
            <a:r>
              <a:rPr lang="en-US" altLang="zh-CN" sz="1400" dirty="0"/>
              <a:t>6G study should be ensured e.g. the duration of Rel-20 </a:t>
            </a:r>
            <a:r>
              <a:rPr lang="en-US" altLang="zh-CN" sz="1400" dirty="0" smtClean="0"/>
              <a:t>SA2 study item = 21 months</a:t>
            </a:r>
            <a:endParaRPr lang="en-US" altLang="zh-CN" sz="1400" dirty="0"/>
          </a:p>
          <a:p>
            <a:pPr marL="1028700" lvl="1" hangingPunct="0">
              <a:buFont typeface="Arial" panose="020B0604020202020204" pitchFamily="34" charset="0"/>
              <a:buChar char="•"/>
            </a:pPr>
            <a:r>
              <a:rPr lang="en-US" altLang="zh-CN" dirty="0"/>
              <a:t>6G SA1 SI approval: Sep </a:t>
            </a:r>
            <a:r>
              <a:rPr lang="en-US" altLang="zh-CN" dirty="0" smtClean="0"/>
              <a:t>2024. 6G SA1 WI </a:t>
            </a:r>
            <a:r>
              <a:rPr lang="en-US" altLang="zh-CN" dirty="0"/>
              <a:t>completed: Dec 2026(Rel-21)</a:t>
            </a:r>
          </a:p>
          <a:p>
            <a:pPr marL="1028700" lvl="1" hangingPunct="0">
              <a:buFont typeface="Arial" panose="020B0604020202020204" pitchFamily="34" charset="0"/>
              <a:buChar char="•"/>
            </a:pPr>
            <a:r>
              <a:rPr lang="en-US" altLang="zh-CN" dirty="0"/>
              <a:t>6G workshop: Mar 2025</a:t>
            </a:r>
          </a:p>
          <a:p>
            <a:pPr marL="1028700" lvl="1" hangingPunct="0">
              <a:buFont typeface="Arial" panose="020B0604020202020204" pitchFamily="34" charset="0"/>
              <a:buChar char="•"/>
            </a:pPr>
            <a:r>
              <a:rPr lang="en-US" altLang="zh-CN" dirty="0"/>
              <a:t>6G SA2 SI approval: Jun </a:t>
            </a:r>
            <a:r>
              <a:rPr lang="en-US" altLang="zh-CN" dirty="0" smtClean="0"/>
              <a:t>2025, </a:t>
            </a:r>
            <a:r>
              <a:rPr lang="en-US" altLang="zh-CN" dirty="0"/>
              <a:t>6G SA2 SI </a:t>
            </a:r>
            <a:r>
              <a:rPr lang="en-US" altLang="zh-CN" dirty="0" smtClean="0"/>
              <a:t>completed: Mar 2027</a:t>
            </a:r>
          </a:p>
          <a:p>
            <a:pPr marL="1028700" lvl="1" hangingPunct="0">
              <a:buFont typeface="Arial" panose="020B0604020202020204" pitchFamily="34" charset="0"/>
              <a:buChar char="•"/>
            </a:pPr>
            <a:r>
              <a:rPr lang="en-US" altLang="zh-CN" dirty="0"/>
              <a:t>6G SA2 </a:t>
            </a:r>
            <a:r>
              <a:rPr lang="en-US" altLang="zh-CN" dirty="0" smtClean="0"/>
              <a:t>WI approval: </a:t>
            </a:r>
            <a:r>
              <a:rPr lang="en-US" altLang="zh-CN" dirty="0" smtClean="0"/>
              <a:t>Dec 2026, </a:t>
            </a:r>
            <a:r>
              <a:rPr lang="en-US" altLang="zh-CN" dirty="0" smtClean="0"/>
              <a:t>6G SA2 WI </a:t>
            </a:r>
            <a:r>
              <a:rPr lang="en-US" altLang="zh-CN" dirty="0"/>
              <a:t>completed: Mar 2028(Rel-21)</a:t>
            </a:r>
          </a:p>
          <a:p>
            <a:pPr marL="1028700" lvl="1" hangingPunct="0">
              <a:buFont typeface="Arial" panose="020B0604020202020204" pitchFamily="34" charset="0"/>
              <a:buChar char="•"/>
            </a:pPr>
            <a:r>
              <a:rPr lang="en-US" altLang="zh-CN" dirty="0"/>
              <a:t>6G CT WI </a:t>
            </a:r>
            <a:r>
              <a:rPr lang="en-US" altLang="zh-CN" dirty="0" smtClean="0"/>
              <a:t>completed: </a:t>
            </a:r>
            <a:r>
              <a:rPr lang="en-US" altLang="zh-CN" dirty="0"/>
              <a:t>Dec </a:t>
            </a:r>
            <a:r>
              <a:rPr lang="en-US" altLang="zh-CN" dirty="0" smtClean="0"/>
              <a:t>2028</a:t>
            </a:r>
            <a:r>
              <a:rPr lang="en-US" altLang="zh-CN" dirty="0"/>
              <a:t>(Rel-21)</a:t>
            </a:r>
            <a:r>
              <a:rPr lang="en-US" altLang="zh-CN" dirty="0" smtClean="0"/>
              <a:t>, ASN.1 completed: </a:t>
            </a:r>
            <a:r>
              <a:rPr lang="en-US" altLang="zh-CN" dirty="0"/>
              <a:t>Mar </a:t>
            </a:r>
            <a:r>
              <a:rPr lang="en-US" altLang="zh-CN" dirty="0" smtClean="0"/>
              <a:t>2029</a:t>
            </a:r>
            <a:endParaRPr lang="en-US" altLang="zh-CN" dirty="0"/>
          </a:p>
          <a:p>
            <a:pPr marL="457200" lvl="1" indent="0" hangingPunct="0">
              <a:buNone/>
            </a:pPr>
            <a:endParaRPr lang="zh-CN" altLang="zh-CN" sz="1100" dirty="0">
              <a:latin typeface="+mj-lt"/>
            </a:endParaRPr>
          </a:p>
        </p:txBody>
      </p:sp>
      <p:sp>
        <p:nvSpPr>
          <p:cNvPr id="3" name="标题 2"/>
          <p:cNvSpPr>
            <a:spLocks noGrp="1"/>
          </p:cNvSpPr>
          <p:nvPr>
            <p:ph type="title"/>
          </p:nvPr>
        </p:nvSpPr>
        <p:spPr>
          <a:xfrm>
            <a:off x="280573" y="142976"/>
            <a:ext cx="8513762" cy="723727"/>
          </a:xfrm>
          <a:noFill/>
          <a:ln w="9525">
            <a:noFill/>
            <a:miter lim="800000"/>
          </a:ln>
        </p:spPr>
        <p:txBody>
          <a:bodyPr vert="horz" wrap="square" lIns="0" tIns="0" rIns="0" bIns="0" numCol="1" rtlCol="0" anchor="t" anchorCtr="0" compatLnSpc="1">
            <a:noAutofit/>
          </a:bodyPr>
          <a:lstStyle/>
          <a:p>
            <a:r>
              <a:rPr lang="en-US" altLang="zh-CN" dirty="0"/>
              <a:t>Proposals on 3GPP </a:t>
            </a:r>
            <a:r>
              <a:rPr lang="en-US" altLang="zh-CN" dirty="0" smtClean="0"/>
              <a:t>Planning </a:t>
            </a:r>
            <a:r>
              <a:rPr lang="en-US" altLang="zh-CN" dirty="0"/>
              <a:t>for IMT-2030</a:t>
            </a:r>
            <a:endParaRPr lang="zh-CN" altLang="en-US" dirty="0"/>
          </a:p>
        </p:txBody>
      </p:sp>
    </p:spTree>
    <p:extLst>
      <p:ext uri="{BB962C8B-B14F-4D97-AF65-F5344CB8AC3E}">
        <p14:creationId xmlns:p14="http://schemas.microsoft.com/office/powerpoint/2010/main" val="3230745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24091</TotalTime>
  <Words>530</Words>
  <Application>Microsoft Office PowerPoint</Application>
  <PresentationFormat>全屏显示(16:9)</PresentationFormat>
  <Paragraphs>112</Paragraphs>
  <Slides>5</Slides>
  <Notes>3</Notes>
  <HiddenSlides>0</HiddenSlides>
  <MMClips>0</MMClips>
  <ScaleCrop>false</ScaleCrop>
  <HeadingPairs>
    <vt:vector size="8" baseType="variant">
      <vt:variant>
        <vt:lpstr>已用的字体</vt:lpstr>
      </vt:variant>
      <vt:variant>
        <vt:i4>10</vt:i4>
      </vt:variant>
      <vt:variant>
        <vt:lpstr>主题</vt:lpstr>
      </vt:variant>
      <vt:variant>
        <vt:i4>9</vt:i4>
      </vt:variant>
      <vt:variant>
        <vt:lpstr>幻灯片标题</vt:lpstr>
      </vt:variant>
      <vt:variant>
        <vt:i4>5</vt:i4>
      </vt:variant>
      <vt:variant>
        <vt:lpstr>自定义放映</vt:lpstr>
      </vt:variant>
      <vt:variant>
        <vt:i4>1</vt:i4>
      </vt:variant>
    </vt:vector>
  </HeadingPairs>
  <TitlesOfParts>
    <vt:vector size="25" baseType="lpstr">
      <vt:lpstr>Heiti SC Light</vt:lpstr>
      <vt:lpstr>MS PGothic</vt:lpstr>
      <vt:lpstr>黑体</vt:lpstr>
      <vt:lpstr>宋体</vt:lpstr>
      <vt:lpstr>微软雅黑</vt:lpstr>
      <vt:lpstr>Arial</vt:lpstr>
      <vt:lpstr>Calibri</vt:lpstr>
      <vt:lpstr>Impact</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Timeline for IMT2030 in 3GPP</vt:lpstr>
      <vt:lpstr>3GPP Planning for IMT-2030</vt:lpstr>
      <vt:lpstr>PowerPoint 演示文稿</vt:lpstr>
      <vt:lpstr>Proposals on 3GPP Planning for IMT-2030</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RP-233633</dc:title>
  <dc:creator>ZTE</dc:creator>
  <cp:lastModifiedBy>ZTEr11</cp:lastModifiedBy>
  <cp:revision>2281</cp:revision>
  <dcterms:created xsi:type="dcterms:W3CDTF">2015-07-14T07:21:00Z</dcterms:created>
  <dcterms:modified xsi:type="dcterms:W3CDTF">2023-12-06T08:19:32Z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09FB0CEA62AB4D3BAD6C6BC55D1F1AA0</vt:lpwstr>
  </property>
</Properties>
</file>